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3004800" cy="9753600"/>
  <p:notesSz cx="6858000" cy="9144000"/>
  <p:defaultTextStyle>
    <a:defPPr>
      <a:defRPr lang="en-US"/>
    </a:defPPr>
    <a:lvl1pPr algn="l" defTabSz="5842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Helvetica Light"/>
        <a:cs typeface="Helvetica Light"/>
        <a:sym typeface="Helvetica Light"/>
      </a:defRPr>
    </a:lvl1pPr>
    <a:lvl2pPr marL="457200" indent="-228600" algn="l" defTabSz="5842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Helvetica Light"/>
        <a:cs typeface="Helvetica Light"/>
        <a:sym typeface="Helvetica Light"/>
      </a:defRPr>
    </a:lvl2pPr>
    <a:lvl3pPr marL="914400" indent="-457200" algn="l" defTabSz="5842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Helvetica Light"/>
        <a:cs typeface="Helvetica Light"/>
        <a:sym typeface="Helvetica Light"/>
      </a:defRPr>
    </a:lvl3pPr>
    <a:lvl4pPr marL="1371600" indent="-685800" algn="l" defTabSz="5842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Helvetica Light"/>
        <a:cs typeface="Helvetica Light"/>
        <a:sym typeface="Helvetica Light"/>
      </a:defRPr>
    </a:lvl4pPr>
    <a:lvl5pPr marL="1828800" indent="-914400" algn="l" defTabSz="5842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Helvetica Light"/>
        <a:cs typeface="Helvetica Light"/>
        <a:sym typeface="Helvetica Light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Helvetica Light"/>
        <a:cs typeface="Helvetica Light"/>
        <a:sym typeface="Helvetica Light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Helvetica Light"/>
        <a:cs typeface="Helvetica Light"/>
        <a:sym typeface="Helvetica Light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Helvetica Light"/>
        <a:cs typeface="Helvetica Light"/>
        <a:sym typeface="Helvetica Light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>
      <p:cViewPr varScale="1">
        <p:scale>
          <a:sx n="48" d="100"/>
          <a:sy n="48" d="100"/>
        </p:scale>
        <p:origin x="1216" y="2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64D7C5-9A2A-48E7-BDF0-C52A529F6C2C}" type="doc">
      <dgm:prSet loTypeId="urn:microsoft.com/office/officeart/2005/8/layout/hProcess3" loCatId="process" qsTypeId="urn:microsoft.com/office/officeart/2005/8/quickstyle/simple1#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BA8ABC2F-22E7-4C64-91AE-4DC9B39B9BA3}">
      <dgm:prSet custT="1"/>
      <dgm:spPr/>
      <dgm:t>
        <a:bodyPr/>
        <a:lstStyle/>
        <a:p>
          <a:r>
            <a:rPr lang="en-GB" sz="2000" b="1" i="0" dirty="0">
              <a:solidFill>
                <a:schemeClr val="bg1"/>
              </a:solidFill>
              <a:latin typeface="Helvetica" pitchFamily="2" charset="0"/>
            </a:rPr>
            <a:t>Regional Anaesthetic Guide </a:t>
          </a:r>
          <a:r>
            <a:rPr lang="en-GB" sz="2000" b="1" dirty="0">
              <a:solidFill>
                <a:schemeClr val="bg1"/>
              </a:solidFill>
            </a:rPr>
            <a:t>for operative delivery for suspected or confirmed COVID mothers</a:t>
          </a:r>
        </a:p>
      </dgm:t>
    </dgm:pt>
    <dgm:pt modelId="{DE8808DA-48BB-4ABA-B034-EE11A6E7C6EF}" type="parTrans" cxnId="{2AF9A095-CDF4-4FD3-B568-BB077B233702}">
      <dgm:prSet/>
      <dgm:spPr/>
      <dgm:t>
        <a:bodyPr/>
        <a:lstStyle/>
        <a:p>
          <a:endParaRPr lang="en-GB"/>
        </a:p>
      </dgm:t>
    </dgm:pt>
    <dgm:pt modelId="{AD2E1DEA-D307-4ED0-AA15-613E1BC5DF5D}" type="sibTrans" cxnId="{2AF9A095-CDF4-4FD3-B568-BB077B233702}">
      <dgm:prSet/>
      <dgm:spPr/>
      <dgm:t>
        <a:bodyPr/>
        <a:lstStyle/>
        <a:p>
          <a:endParaRPr lang="en-GB"/>
        </a:p>
      </dgm:t>
    </dgm:pt>
    <dgm:pt modelId="{3AC56D18-1BB6-48C2-8D7E-F06139F619C0}" type="pres">
      <dgm:prSet presAssocID="{9164D7C5-9A2A-48E7-BDF0-C52A529F6C2C}" presName="Name0" presStyleCnt="0">
        <dgm:presLayoutVars>
          <dgm:dir/>
          <dgm:animLvl val="lvl"/>
          <dgm:resizeHandles val="exact"/>
        </dgm:presLayoutVars>
      </dgm:prSet>
      <dgm:spPr/>
    </dgm:pt>
    <dgm:pt modelId="{987A9A33-920D-43DF-863D-82E7B7E329AC}" type="pres">
      <dgm:prSet presAssocID="{9164D7C5-9A2A-48E7-BDF0-C52A529F6C2C}" presName="dummy" presStyleCnt="0"/>
      <dgm:spPr/>
    </dgm:pt>
    <dgm:pt modelId="{84FA0904-B960-433A-8DD5-51E69CF59B89}" type="pres">
      <dgm:prSet presAssocID="{9164D7C5-9A2A-48E7-BDF0-C52A529F6C2C}" presName="linH" presStyleCnt="0"/>
      <dgm:spPr/>
    </dgm:pt>
    <dgm:pt modelId="{889D91CF-4959-4F0F-ABB2-8D8246C3C229}" type="pres">
      <dgm:prSet presAssocID="{9164D7C5-9A2A-48E7-BDF0-C52A529F6C2C}" presName="padding1" presStyleCnt="0"/>
      <dgm:spPr/>
    </dgm:pt>
    <dgm:pt modelId="{9072570E-3EED-4A39-90EF-4F6C34D39941}" type="pres">
      <dgm:prSet presAssocID="{BA8ABC2F-22E7-4C64-91AE-4DC9B39B9BA3}" presName="linV" presStyleCnt="0"/>
      <dgm:spPr/>
    </dgm:pt>
    <dgm:pt modelId="{0F30DFC3-EC9D-4EF7-A64D-5B0FB33C4B6B}" type="pres">
      <dgm:prSet presAssocID="{BA8ABC2F-22E7-4C64-91AE-4DC9B39B9BA3}" presName="spVertical1" presStyleCnt="0"/>
      <dgm:spPr/>
    </dgm:pt>
    <dgm:pt modelId="{F24BDEDC-7E10-4591-8878-C0BF547652A2}" type="pres">
      <dgm:prSet presAssocID="{BA8ABC2F-22E7-4C64-91AE-4DC9B39B9BA3}" presName="parTx" presStyleLbl="revTx" presStyleIdx="0" presStyleCnt="1" custScaleX="165941" custScaleY="411257" custLinFactNeighborX="-8639" custLinFactNeighborY="35326">
        <dgm:presLayoutVars>
          <dgm:chMax val="0"/>
          <dgm:chPref val="0"/>
          <dgm:bulletEnabled val="1"/>
        </dgm:presLayoutVars>
      </dgm:prSet>
      <dgm:spPr/>
    </dgm:pt>
    <dgm:pt modelId="{B779D450-24B7-4B32-8665-BB76824D31DA}" type="pres">
      <dgm:prSet presAssocID="{BA8ABC2F-22E7-4C64-91AE-4DC9B39B9BA3}" presName="spVertical2" presStyleCnt="0"/>
      <dgm:spPr/>
    </dgm:pt>
    <dgm:pt modelId="{BEAFE12C-38FA-47DF-B879-EECDE0BE1F7A}" type="pres">
      <dgm:prSet presAssocID="{BA8ABC2F-22E7-4C64-91AE-4DC9B39B9BA3}" presName="spVertical3" presStyleCnt="0"/>
      <dgm:spPr/>
    </dgm:pt>
    <dgm:pt modelId="{93B344BB-CE76-4C81-965D-19A797D9C2E4}" type="pres">
      <dgm:prSet presAssocID="{9164D7C5-9A2A-48E7-BDF0-C52A529F6C2C}" presName="padding2" presStyleCnt="0"/>
      <dgm:spPr/>
    </dgm:pt>
    <dgm:pt modelId="{48E84A76-18E8-4EF0-8DAA-4E12F4AFDB70}" type="pres">
      <dgm:prSet presAssocID="{9164D7C5-9A2A-48E7-BDF0-C52A529F6C2C}" presName="negArrow" presStyleCnt="0"/>
      <dgm:spPr/>
    </dgm:pt>
    <dgm:pt modelId="{B5189925-B85C-4094-B24E-BC2BCFD4469E}" type="pres">
      <dgm:prSet presAssocID="{9164D7C5-9A2A-48E7-BDF0-C52A529F6C2C}" presName="backgroundArrow" presStyleLbl="node1" presStyleIdx="0" presStyleCnt="1" custScaleX="59901" custScaleY="220024" custLinFactNeighborY="7924"/>
      <dgm:spPr/>
    </dgm:pt>
  </dgm:ptLst>
  <dgm:cxnLst>
    <dgm:cxn modelId="{D2D34F8F-0819-4B5A-82B2-5A4DA2E3C969}" type="presOf" srcId="{9164D7C5-9A2A-48E7-BDF0-C52A529F6C2C}" destId="{3AC56D18-1BB6-48C2-8D7E-F06139F619C0}" srcOrd="0" destOrd="0" presId="urn:microsoft.com/office/officeart/2005/8/layout/hProcess3"/>
    <dgm:cxn modelId="{2AF9A095-CDF4-4FD3-B568-BB077B233702}" srcId="{9164D7C5-9A2A-48E7-BDF0-C52A529F6C2C}" destId="{BA8ABC2F-22E7-4C64-91AE-4DC9B39B9BA3}" srcOrd="0" destOrd="0" parTransId="{DE8808DA-48BB-4ABA-B034-EE11A6E7C6EF}" sibTransId="{AD2E1DEA-D307-4ED0-AA15-613E1BC5DF5D}"/>
    <dgm:cxn modelId="{EC61BEE1-C19F-4C7B-BB15-712E93DF7EF6}" type="presOf" srcId="{BA8ABC2F-22E7-4C64-91AE-4DC9B39B9BA3}" destId="{F24BDEDC-7E10-4591-8878-C0BF547652A2}" srcOrd="0" destOrd="0" presId="urn:microsoft.com/office/officeart/2005/8/layout/hProcess3"/>
    <dgm:cxn modelId="{99C786E9-1A43-47E6-8B5E-10CD7B116572}" type="presParOf" srcId="{3AC56D18-1BB6-48C2-8D7E-F06139F619C0}" destId="{987A9A33-920D-43DF-863D-82E7B7E329AC}" srcOrd="0" destOrd="0" presId="urn:microsoft.com/office/officeart/2005/8/layout/hProcess3"/>
    <dgm:cxn modelId="{27A8F65E-FC28-4EA9-8D42-64D0CAEDED8E}" type="presParOf" srcId="{3AC56D18-1BB6-48C2-8D7E-F06139F619C0}" destId="{84FA0904-B960-433A-8DD5-51E69CF59B89}" srcOrd="1" destOrd="0" presId="urn:microsoft.com/office/officeart/2005/8/layout/hProcess3"/>
    <dgm:cxn modelId="{C1745464-0E09-49C6-BEFE-F8ED073DD43D}" type="presParOf" srcId="{84FA0904-B960-433A-8DD5-51E69CF59B89}" destId="{889D91CF-4959-4F0F-ABB2-8D8246C3C229}" srcOrd="0" destOrd="0" presId="urn:microsoft.com/office/officeart/2005/8/layout/hProcess3"/>
    <dgm:cxn modelId="{B1AE1D1B-431E-42BF-A262-F0A5C47F8A77}" type="presParOf" srcId="{84FA0904-B960-433A-8DD5-51E69CF59B89}" destId="{9072570E-3EED-4A39-90EF-4F6C34D39941}" srcOrd="1" destOrd="0" presId="urn:microsoft.com/office/officeart/2005/8/layout/hProcess3"/>
    <dgm:cxn modelId="{4720034C-89F6-4606-B3F1-04755B9EBE37}" type="presParOf" srcId="{9072570E-3EED-4A39-90EF-4F6C34D39941}" destId="{0F30DFC3-EC9D-4EF7-A64D-5B0FB33C4B6B}" srcOrd="0" destOrd="0" presId="urn:microsoft.com/office/officeart/2005/8/layout/hProcess3"/>
    <dgm:cxn modelId="{1EF57CCB-876B-4A96-B47A-97F22EBA900F}" type="presParOf" srcId="{9072570E-3EED-4A39-90EF-4F6C34D39941}" destId="{F24BDEDC-7E10-4591-8878-C0BF547652A2}" srcOrd="1" destOrd="0" presId="urn:microsoft.com/office/officeart/2005/8/layout/hProcess3"/>
    <dgm:cxn modelId="{2B425A59-B512-433D-9ED0-8389F5A21E50}" type="presParOf" srcId="{9072570E-3EED-4A39-90EF-4F6C34D39941}" destId="{B779D450-24B7-4B32-8665-BB76824D31DA}" srcOrd="2" destOrd="0" presId="urn:microsoft.com/office/officeart/2005/8/layout/hProcess3"/>
    <dgm:cxn modelId="{1926BAF7-521F-4689-B164-E34922777B72}" type="presParOf" srcId="{9072570E-3EED-4A39-90EF-4F6C34D39941}" destId="{BEAFE12C-38FA-47DF-B879-EECDE0BE1F7A}" srcOrd="3" destOrd="0" presId="urn:microsoft.com/office/officeart/2005/8/layout/hProcess3"/>
    <dgm:cxn modelId="{F23C0151-558B-44C2-8DEE-262BB79967BC}" type="presParOf" srcId="{84FA0904-B960-433A-8DD5-51E69CF59B89}" destId="{93B344BB-CE76-4C81-965D-19A797D9C2E4}" srcOrd="2" destOrd="0" presId="urn:microsoft.com/office/officeart/2005/8/layout/hProcess3"/>
    <dgm:cxn modelId="{D88231DE-1732-432D-9065-9501610F5DF3}" type="presParOf" srcId="{84FA0904-B960-433A-8DD5-51E69CF59B89}" destId="{48E84A76-18E8-4EF0-8DAA-4E12F4AFDB70}" srcOrd="3" destOrd="0" presId="urn:microsoft.com/office/officeart/2005/8/layout/hProcess3"/>
    <dgm:cxn modelId="{CE37DF6A-03B0-4485-AE1C-423DBC50CA83}" type="presParOf" srcId="{84FA0904-B960-433A-8DD5-51E69CF59B89}" destId="{B5189925-B85C-4094-B24E-BC2BCFD4469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89925-B85C-4094-B24E-BC2BCFD4469E}">
      <dsp:nvSpPr>
        <dsp:cNvPr id="0" name=""/>
        <dsp:cNvSpPr/>
      </dsp:nvSpPr>
      <dsp:spPr>
        <a:xfrm>
          <a:off x="12371" y="0"/>
          <a:ext cx="12649857" cy="1042574"/>
        </a:xfrm>
        <a:prstGeom prst="right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4BDEDC-7E10-4591-8878-C0BF547652A2}">
      <dsp:nvSpPr>
        <dsp:cNvPr id="0" name=""/>
        <dsp:cNvSpPr/>
      </dsp:nvSpPr>
      <dsp:spPr>
        <a:xfrm>
          <a:off x="432673" y="242951"/>
          <a:ext cx="11377120" cy="683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i="0" kern="1200" dirty="0">
              <a:solidFill>
                <a:schemeClr val="bg1"/>
              </a:solidFill>
              <a:latin typeface="Helvetica" pitchFamily="2" charset="0"/>
            </a:rPr>
            <a:t>Regional Anaesthetic Guide </a:t>
          </a:r>
          <a:r>
            <a:rPr lang="en-GB" sz="2000" b="1" kern="1200" dirty="0">
              <a:solidFill>
                <a:schemeClr val="bg1"/>
              </a:solidFill>
            </a:rPr>
            <a:t>for operative delivery for suspected or confirmed COVID mothers</a:t>
          </a:r>
        </a:p>
      </dsp:txBody>
      <dsp:txXfrm>
        <a:off x="432673" y="242951"/>
        <a:ext cx="11377120" cy="683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29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3315" name="Shape 30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37765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1pPr>
    <a:lvl2pPr marL="742950" indent="-28575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2pPr>
    <a:lvl3pPr marL="11430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3pPr>
    <a:lvl4pPr marL="16002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4pPr>
    <a:lvl5pPr marL="20574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460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/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2"/>
          <p:cNvSpPr>
            <a:spLocks noGrp="1"/>
          </p:cNvSpPr>
          <p:nvPr>
            <p:ph type="title"/>
          </p:nvPr>
        </p:nvSpPr>
        <p:spPr bwMode="auto">
          <a:xfrm>
            <a:off x="952500" y="4445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>
                <a:sym typeface="Helvetica Light"/>
              </a:rPr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952500" y="26035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>
                <a:sym typeface="Helvetica Light"/>
              </a:rPr>
              <a:t>Body Level One</a:t>
            </a:r>
          </a:p>
          <a:p>
            <a:pPr lvl="1"/>
            <a:r>
              <a:rPr lang="en-GB">
                <a:sym typeface="Helvetica Light"/>
              </a:rPr>
              <a:t>Body Level Two</a:t>
            </a:r>
          </a:p>
          <a:p>
            <a:pPr lvl="2"/>
            <a:r>
              <a:rPr lang="en-GB">
                <a:sym typeface="Helvetica Light"/>
              </a:rPr>
              <a:t>Body Level Three</a:t>
            </a:r>
          </a:p>
          <a:p>
            <a:pPr lvl="3"/>
            <a:r>
              <a:rPr lang="en-GB">
                <a:sym typeface="Helvetica Light"/>
              </a:rPr>
              <a:t>Body Level Four</a:t>
            </a:r>
          </a:p>
          <a:p>
            <a:pPr lvl="4"/>
            <a:r>
              <a:rPr lang="en-GB">
                <a:sym typeface="Helvetica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+mn-lt"/>
          <a:ea typeface="+mn-ea"/>
          <a:cs typeface="+mn-cs"/>
          <a:sym typeface="Helvetica Light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+mn-lt"/>
          <a:ea typeface="+mn-ea"/>
          <a:cs typeface="+mn-cs"/>
          <a:sym typeface="Helvetica Light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+mn-lt"/>
          <a:ea typeface="+mn-ea"/>
          <a:cs typeface="+mn-cs"/>
          <a:sym typeface="Helvetica Light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+mn-lt"/>
          <a:ea typeface="+mn-ea"/>
          <a:cs typeface="+mn-cs"/>
          <a:sym typeface="Helvetica Light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7500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7500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7500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7500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7500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673912721"/>
              </p:ext>
            </p:extLst>
          </p:nvPr>
        </p:nvGraphicFramePr>
        <p:xfrm>
          <a:off x="165100" y="89810"/>
          <a:ext cx="12674600" cy="1042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4338" name="Group 4"/>
          <p:cNvGrpSpPr>
            <a:grpSpLocks/>
          </p:cNvGrpSpPr>
          <p:nvPr/>
        </p:nvGrpSpPr>
        <p:grpSpPr bwMode="auto">
          <a:xfrm>
            <a:off x="237704" y="1047135"/>
            <a:ext cx="7560840" cy="8562656"/>
            <a:chOff x="19731" y="768181"/>
            <a:chExt cx="8894956" cy="8786735"/>
          </a:xfrm>
        </p:grpSpPr>
        <p:sp>
          <p:nvSpPr>
            <p:cNvPr id="7" name="Freeform 6"/>
            <p:cNvSpPr/>
            <p:nvPr/>
          </p:nvSpPr>
          <p:spPr>
            <a:xfrm>
              <a:off x="19731" y="768181"/>
              <a:ext cx="2669710" cy="8765232"/>
            </a:xfrm>
            <a:custGeom>
              <a:avLst/>
              <a:gdLst>
                <a:gd name="connsiteX0" fmla="*/ 0 w 3027586"/>
                <a:gd name="connsiteY0" fmla="*/ 504608 h 8765232"/>
                <a:gd name="connsiteX1" fmla="*/ 147797 w 3027586"/>
                <a:gd name="connsiteY1" fmla="*/ 147796 h 8765232"/>
                <a:gd name="connsiteX2" fmla="*/ 504609 w 3027586"/>
                <a:gd name="connsiteY2" fmla="*/ 0 h 8765232"/>
                <a:gd name="connsiteX3" fmla="*/ 2522978 w 3027586"/>
                <a:gd name="connsiteY3" fmla="*/ 0 h 8765232"/>
                <a:gd name="connsiteX4" fmla="*/ 2879790 w 3027586"/>
                <a:gd name="connsiteY4" fmla="*/ 147797 h 8765232"/>
                <a:gd name="connsiteX5" fmla="*/ 3027586 w 3027586"/>
                <a:gd name="connsiteY5" fmla="*/ 504609 h 8765232"/>
                <a:gd name="connsiteX6" fmla="*/ 3027586 w 3027586"/>
                <a:gd name="connsiteY6" fmla="*/ 8260624 h 8765232"/>
                <a:gd name="connsiteX7" fmla="*/ 2879790 w 3027586"/>
                <a:gd name="connsiteY7" fmla="*/ 8617436 h 8765232"/>
                <a:gd name="connsiteX8" fmla="*/ 2522978 w 3027586"/>
                <a:gd name="connsiteY8" fmla="*/ 8765232 h 8765232"/>
                <a:gd name="connsiteX9" fmla="*/ 504608 w 3027586"/>
                <a:gd name="connsiteY9" fmla="*/ 8765232 h 8765232"/>
                <a:gd name="connsiteX10" fmla="*/ 147796 w 3027586"/>
                <a:gd name="connsiteY10" fmla="*/ 8617435 h 8765232"/>
                <a:gd name="connsiteX11" fmla="*/ 0 w 3027586"/>
                <a:gd name="connsiteY11" fmla="*/ 8260623 h 8765232"/>
                <a:gd name="connsiteX12" fmla="*/ 0 w 3027586"/>
                <a:gd name="connsiteY12" fmla="*/ 504608 h 8765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27586" h="8765232">
                  <a:moveTo>
                    <a:pt x="0" y="504608"/>
                  </a:moveTo>
                  <a:cubicBezTo>
                    <a:pt x="0" y="370778"/>
                    <a:pt x="53164" y="242429"/>
                    <a:pt x="147797" y="147796"/>
                  </a:cubicBezTo>
                  <a:cubicBezTo>
                    <a:pt x="242430" y="53164"/>
                    <a:pt x="370779" y="0"/>
                    <a:pt x="504609" y="0"/>
                  </a:cubicBezTo>
                  <a:lnTo>
                    <a:pt x="2522978" y="0"/>
                  </a:lnTo>
                  <a:cubicBezTo>
                    <a:pt x="2656808" y="0"/>
                    <a:pt x="2785157" y="53164"/>
                    <a:pt x="2879790" y="147797"/>
                  </a:cubicBezTo>
                  <a:cubicBezTo>
                    <a:pt x="2974422" y="242430"/>
                    <a:pt x="3027586" y="370779"/>
                    <a:pt x="3027586" y="504609"/>
                  </a:cubicBezTo>
                  <a:lnTo>
                    <a:pt x="3027586" y="8260624"/>
                  </a:lnTo>
                  <a:cubicBezTo>
                    <a:pt x="3027586" y="8394454"/>
                    <a:pt x="2974422" y="8522803"/>
                    <a:pt x="2879790" y="8617436"/>
                  </a:cubicBezTo>
                  <a:cubicBezTo>
                    <a:pt x="2785158" y="8712068"/>
                    <a:pt x="2656808" y="8765232"/>
                    <a:pt x="2522978" y="8765232"/>
                  </a:cubicBezTo>
                  <a:lnTo>
                    <a:pt x="504608" y="8765232"/>
                  </a:lnTo>
                  <a:cubicBezTo>
                    <a:pt x="370778" y="8765232"/>
                    <a:pt x="242429" y="8712068"/>
                    <a:pt x="147796" y="8617435"/>
                  </a:cubicBezTo>
                  <a:cubicBezTo>
                    <a:pt x="53164" y="8522803"/>
                    <a:pt x="0" y="8394453"/>
                    <a:pt x="0" y="8260623"/>
                  </a:cubicBezTo>
                  <a:lnTo>
                    <a:pt x="0" y="504608"/>
                  </a:lnTo>
                  <a:close/>
                </a:path>
              </a:pathLst>
            </a:custGeom>
            <a:noFill/>
            <a:ln w="76200">
              <a:solidFill>
                <a:schemeClr val="accent2"/>
              </a:solidFill>
            </a:ln>
            <a:effectLst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4475" tIns="254475" rIns="254475" bIns="254475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28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Prepare team</a:t>
              </a:r>
              <a:endParaRPr lang="en-GB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defTabSz="1244600">
                <a:lnSpc>
                  <a:spcPct val="90000"/>
                </a:lnSpc>
                <a:spcAft>
                  <a:spcPts val="0"/>
                </a:spcAft>
              </a:pPr>
              <a:endParaRPr lang="en-GB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defTabSz="1244600">
                <a:lnSpc>
                  <a:spcPct val="90000"/>
                </a:lnSpc>
                <a:spcAft>
                  <a:spcPts val="0"/>
                </a:spcAft>
              </a:pPr>
              <a:r>
                <a:rPr lang="en-GB" sz="2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Inform Team </a:t>
              </a: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4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Consultant</a:t>
              </a: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Anaesthetist informed of need for theatre</a:t>
              </a: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endParaRPr lang="en-GB"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2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Confirm Case Urgency &amp; Anaesthetic Plan</a:t>
              </a:r>
              <a:endParaRPr lang="en-GB"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endParaRPr lang="en-GB"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2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PPE to include FFP3 mask for all T2 </a:t>
              </a:r>
              <a:r>
                <a:rPr lang="en-GB" sz="2000" b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theatre staff</a:t>
              </a: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endParaRPr lang="en-GB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2000" b="1" dirty="0">
                  <a:solidFill>
                    <a:schemeClr val="tx1"/>
                  </a:solid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  <a:sym typeface="Helvetica"/>
                </a:rPr>
                <a:t>Team in Theatre</a:t>
              </a:r>
              <a:endParaRPr lang="en-GB" sz="3200" b="1" dirty="0">
                <a:solidFill>
                  <a:schemeClr val="tx1"/>
                </a:solidFill>
                <a:latin typeface="Calibri" panose="020F0502020204030204" pitchFamily="34" charset="0"/>
                <a:ea typeface="Helvetica"/>
                <a:cs typeface="Calibri" panose="020F0502020204030204" pitchFamily="34" charset="0"/>
                <a:sym typeface="Helvetica"/>
              </a:endParaRP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ODP</a:t>
              </a: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Obstetrics </a:t>
              </a: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Theatre scrub</a:t>
              </a: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Theatre runner  </a:t>
              </a: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Neonatology </a:t>
              </a: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PPE monitor (outside)</a:t>
              </a: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4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Clean Runner x2 </a:t>
              </a: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(outside)</a:t>
              </a:r>
              <a:endParaRPr lang="en-GB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2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WHO Checklist</a:t>
              </a: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endPara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2900003" y="789684"/>
              <a:ext cx="2940031" cy="8765232"/>
            </a:xfrm>
            <a:custGeom>
              <a:avLst/>
              <a:gdLst>
                <a:gd name="connsiteX0" fmla="*/ 0 w 2972885"/>
                <a:gd name="connsiteY0" fmla="*/ 495491 h 8765232"/>
                <a:gd name="connsiteX1" fmla="*/ 145126 w 2972885"/>
                <a:gd name="connsiteY1" fmla="*/ 145126 h 8765232"/>
                <a:gd name="connsiteX2" fmla="*/ 495491 w 2972885"/>
                <a:gd name="connsiteY2" fmla="*/ 1 h 8765232"/>
                <a:gd name="connsiteX3" fmla="*/ 2477394 w 2972885"/>
                <a:gd name="connsiteY3" fmla="*/ 0 h 8765232"/>
                <a:gd name="connsiteX4" fmla="*/ 2827759 w 2972885"/>
                <a:gd name="connsiteY4" fmla="*/ 145126 h 8765232"/>
                <a:gd name="connsiteX5" fmla="*/ 2972884 w 2972885"/>
                <a:gd name="connsiteY5" fmla="*/ 495491 h 8765232"/>
                <a:gd name="connsiteX6" fmla="*/ 2972885 w 2972885"/>
                <a:gd name="connsiteY6" fmla="*/ 8269741 h 8765232"/>
                <a:gd name="connsiteX7" fmla="*/ 2827759 w 2972885"/>
                <a:gd name="connsiteY7" fmla="*/ 8620106 h 8765232"/>
                <a:gd name="connsiteX8" fmla="*/ 2477394 w 2972885"/>
                <a:gd name="connsiteY8" fmla="*/ 8765232 h 8765232"/>
                <a:gd name="connsiteX9" fmla="*/ 495491 w 2972885"/>
                <a:gd name="connsiteY9" fmla="*/ 8765232 h 8765232"/>
                <a:gd name="connsiteX10" fmla="*/ 145126 w 2972885"/>
                <a:gd name="connsiteY10" fmla="*/ 8620106 h 8765232"/>
                <a:gd name="connsiteX11" fmla="*/ 0 w 2972885"/>
                <a:gd name="connsiteY11" fmla="*/ 8269741 h 8765232"/>
                <a:gd name="connsiteX12" fmla="*/ 0 w 2972885"/>
                <a:gd name="connsiteY12" fmla="*/ 495491 h 8765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72885" h="8765232">
                  <a:moveTo>
                    <a:pt x="0" y="495491"/>
                  </a:moveTo>
                  <a:cubicBezTo>
                    <a:pt x="0" y="364079"/>
                    <a:pt x="52204" y="238049"/>
                    <a:pt x="145126" y="145126"/>
                  </a:cubicBezTo>
                  <a:cubicBezTo>
                    <a:pt x="238049" y="52204"/>
                    <a:pt x="364079" y="0"/>
                    <a:pt x="495491" y="1"/>
                  </a:cubicBezTo>
                  <a:lnTo>
                    <a:pt x="2477394" y="0"/>
                  </a:lnTo>
                  <a:cubicBezTo>
                    <a:pt x="2608806" y="0"/>
                    <a:pt x="2734836" y="52204"/>
                    <a:pt x="2827759" y="145126"/>
                  </a:cubicBezTo>
                  <a:cubicBezTo>
                    <a:pt x="2920681" y="238049"/>
                    <a:pt x="2972885" y="364079"/>
                    <a:pt x="2972884" y="495491"/>
                  </a:cubicBezTo>
                  <a:cubicBezTo>
                    <a:pt x="2972884" y="3086908"/>
                    <a:pt x="2972885" y="5678324"/>
                    <a:pt x="2972885" y="8269741"/>
                  </a:cubicBezTo>
                  <a:cubicBezTo>
                    <a:pt x="2972885" y="8401153"/>
                    <a:pt x="2920682" y="8527184"/>
                    <a:pt x="2827759" y="8620106"/>
                  </a:cubicBezTo>
                  <a:cubicBezTo>
                    <a:pt x="2734836" y="8713029"/>
                    <a:pt x="2608806" y="8765232"/>
                    <a:pt x="2477394" y="8765232"/>
                  </a:cubicBezTo>
                  <a:lnTo>
                    <a:pt x="495491" y="8765232"/>
                  </a:lnTo>
                  <a:cubicBezTo>
                    <a:pt x="364079" y="8765232"/>
                    <a:pt x="238048" y="8713028"/>
                    <a:pt x="145126" y="8620106"/>
                  </a:cubicBezTo>
                  <a:cubicBezTo>
                    <a:pt x="52203" y="8527183"/>
                    <a:pt x="0" y="8401153"/>
                    <a:pt x="0" y="8269741"/>
                  </a:cubicBezTo>
                  <a:lnTo>
                    <a:pt x="0" y="495491"/>
                  </a:lnTo>
                  <a:close/>
                </a:path>
              </a:pathLst>
            </a:custGeom>
            <a:noFill/>
            <a:ln w="76200">
              <a:solidFill>
                <a:srgbClr val="FFC000"/>
              </a:solidFill>
            </a:ln>
            <a:effectLst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1804" tIns="251804" rIns="251804" bIns="251804" spcCol="1270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cs typeface="Calibri" panose="020F0502020204030204" pitchFamily="34" charset="0"/>
                </a:rPr>
                <a:t>Prepare equipment</a:t>
              </a:r>
            </a:p>
            <a:p>
              <a:pPr algn="ctr" defTabSz="1244600" fontAlgn="auto">
                <a:spcAft>
                  <a:spcPts val="0"/>
                </a:spcAft>
                <a:defRPr/>
              </a:pPr>
              <a:endParaRPr lang="en-GB" sz="24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alibri" panose="020F0502020204030204" pitchFamily="34" charset="0"/>
                <a:ea typeface="Helvetica"/>
                <a:cs typeface="Calibri" panose="020F0502020204030204" pitchFamily="34" charset="0"/>
                <a:sym typeface="Helvetica"/>
              </a:endParaRPr>
            </a:p>
            <a:p>
              <a:pPr algn="ctr" defTabSz="1244600" fontAlgn="auto">
                <a:spcAft>
                  <a:spcPts val="0"/>
                </a:spcAft>
                <a:defRPr/>
              </a:pPr>
              <a:r>
                <a:rPr lang="en-GB" sz="1850" b="1" dirty="0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cs typeface="Calibri" panose="020F0502020204030204" pitchFamily="34" charset="0"/>
                </a:rPr>
                <a:t>Regional Equipment</a:t>
              </a:r>
            </a:p>
            <a:p>
              <a:pPr algn="ctr" defTabSz="1244600" fontAlgn="auto">
                <a:spcAft>
                  <a:spcPts val="0"/>
                </a:spcAft>
                <a:defRPr/>
              </a:pPr>
              <a:r>
                <a:rPr lang="en-GB" sz="1400" dirty="0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cs typeface="Calibri" panose="020F0502020204030204" pitchFamily="34" charset="0"/>
                </a:rPr>
                <a:t>Select appropriate regional equipment pack</a:t>
              </a:r>
            </a:p>
            <a:p>
              <a:pPr algn="ctr" defTabSz="1244600" fontAlgn="auto">
                <a:spcAft>
                  <a:spcPts val="0"/>
                </a:spcAft>
                <a:defRPr/>
              </a:pPr>
              <a:endParaRPr lang="en-GB" sz="24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alibri" panose="020F0502020204030204" pitchFamily="34" charset="0"/>
                <a:ea typeface="Helvetica"/>
                <a:cs typeface="Calibri" panose="020F0502020204030204" pitchFamily="34" charset="0"/>
                <a:sym typeface="Helvetica"/>
              </a:endParaRPr>
            </a:p>
            <a:p>
              <a:pPr algn="ctr" defTabSz="1244600" fontAlgn="auto"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  <a:sym typeface="Helvetica"/>
                </a:rPr>
                <a:t>Monitoring</a:t>
              </a:r>
              <a:endParaRPr lang="en-GB" sz="24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alibri" panose="020F0502020204030204" pitchFamily="34" charset="0"/>
                <a:ea typeface="Helvetica"/>
                <a:cs typeface="Calibri" panose="020F0502020204030204" pitchFamily="34" charset="0"/>
                <a:sym typeface="Helvetica"/>
              </a:endParaRPr>
            </a:p>
            <a:p>
              <a:pPr algn="ctr" defTabSz="1244600" fontAlgn="auto">
                <a:spcAft>
                  <a:spcPts val="0"/>
                </a:spcAft>
                <a:defRPr/>
              </a:pPr>
              <a:r>
                <a:rPr lang="en-GB" sz="1400" dirty="0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  <a:sym typeface="Helvetica"/>
                </a:rPr>
                <a:t>SpO</a:t>
              </a:r>
              <a:r>
                <a:rPr lang="en-GB" sz="1400" baseline="-25000" dirty="0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  <a:sym typeface="Helvetica"/>
                </a:rPr>
                <a:t>2 </a:t>
              </a:r>
              <a:r>
                <a:rPr lang="en-GB" sz="1400" dirty="0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  <a:sym typeface="Helvetica"/>
                </a:rPr>
                <a:t>/ BP / ECG </a:t>
              </a:r>
              <a:endParaRPr lang="en-GB" sz="1400" baseline="-250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alibri" panose="020F0502020204030204" pitchFamily="34" charset="0"/>
                <a:ea typeface="Helvetica"/>
                <a:cs typeface="Calibri" panose="020F0502020204030204" pitchFamily="34" charset="0"/>
                <a:sym typeface="Helvetica"/>
              </a:endParaRPr>
            </a:p>
            <a:p>
              <a:pPr algn="ctr" defTabSz="1244600" fontAlgn="auto">
                <a:spcAft>
                  <a:spcPts val="0"/>
                </a:spcAft>
                <a:defRPr/>
              </a:pPr>
              <a:endParaRPr lang="en-GB" sz="105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alibri" panose="020F0502020204030204" pitchFamily="34" charset="0"/>
                <a:ea typeface="Helvetica"/>
                <a:cs typeface="Calibri" panose="020F0502020204030204" pitchFamily="34" charset="0"/>
                <a:sym typeface="Helvetica"/>
              </a:endParaRPr>
            </a:p>
            <a:p>
              <a:pPr algn="ctr" defTabSz="1244600" fontAlgn="auto">
                <a:spcAft>
                  <a:spcPts val="0"/>
                </a:spcAft>
                <a:defRPr/>
              </a:pPr>
              <a:endParaRPr lang="en-GB" sz="8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alibri" panose="020F0502020204030204" pitchFamily="34" charset="0"/>
                <a:ea typeface="Helvetica"/>
                <a:cs typeface="Calibri" panose="020F0502020204030204" pitchFamily="34" charset="0"/>
                <a:sym typeface="Helvetica"/>
              </a:endParaRPr>
            </a:p>
            <a:p>
              <a:pPr algn="ctr" defTabSz="1244600" fontAlgn="auto"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  <a:sym typeface="Helvetica"/>
                </a:rPr>
                <a:t>Drugs</a:t>
              </a:r>
              <a:endParaRPr lang="en-GB" sz="20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defTabSz="1244600" fontAlgn="auto">
                <a:spcAft>
                  <a:spcPts val="0"/>
                </a:spcAft>
                <a:defRPr/>
              </a:pPr>
              <a:r>
                <a:rPr lang="en-GB" sz="1400" dirty="0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cs typeface="Calibri" panose="020F0502020204030204" pitchFamily="34" charset="0"/>
                </a:rPr>
                <a:t>Antibiotics</a:t>
              </a:r>
            </a:p>
            <a:p>
              <a:pPr algn="ctr" defTabSz="1244600" fontAlgn="auto">
                <a:spcAft>
                  <a:spcPts val="0"/>
                </a:spcAft>
                <a:defRPr/>
              </a:pPr>
              <a:r>
                <a:rPr lang="en-GB" sz="1400" dirty="0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cs typeface="Calibri" panose="020F0502020204030204" pitchFamily="34" charset="0"/>
                </a:rPr>
                <a:t>Vasopressor</a:t>
              </a:r>
            </a:p>
            <a:p>
              <a:pPr algn="ctr" defTabSz="1244600" fontAlgn="auto">
                <a:spcAft>
                  <a:spcPts val="0"/>
                </a:spcAft>
                <a:defRPr/>
              </a:pPr>
              <a:r>
                <a:rPr lang="en-GB" sz="1400" dirty="0" err="1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cs typeface="Calibri" panose="020F0502020204030204" pitchFamily="34" charset="0"/>
                </a:rPr>
                <a:t>Vagolytic</a:t>
              </a:r>
              <a:endParaRPr lang="en-GB" sz="14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defTabSz="1244600" fontAlgn="auto">
                <a:spcAft>
                  <a:spcPts val="0"/>
                </a:spcAft>
                <a:defRPr/>
              </a:pPr>
              <a:r>
                <a:rPr lang="en-GB" sz="1400" dirty="0" err="1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cs typeface="Calibri" panose="020F0502020204030204" pitchFamily="34" charset="0"/>
                </a:rPr>
                <a:t>Syntocinon</a:t>
              </a:r>
              <a:endParaRPr lang="en-GB" sz="14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defTabSz="1244600" fontAlgn="auto">
                <a:spcAft>
                  <a:spcPts val="0"/>
                </a:spcAft>
                <a:defRPr/>
              </a:pPr>
              <a:r>
                <a:rPr lang="en-GB" sz="1400" dirty="0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  <a:p>
              <a:pPr algn="ctr" defTabSz="1244600" fontAlgn="auto">
                <a:spcAft>
                  <a:spcPts val="0"/>
                </a:spcAft>
                <a:defRPr/>
              </a:pPr>
              <a:endParaRPr lang="en-GB" sz="20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alibri" panose="020F0502020204030204" pitchFamily="34" charset="0"/>
                <a:ea typeface="Helvetica"/>
                <a:cs typeface="Calibri" panose="020F0502020204030204" pitchFamily="34" charset="0"/>
                <a:sym typeface="Helvetica"/>
              </a:endParaRPr>
            </a:p>
            <a:p>
              <a:pPr algn="ctr" defTabSz="1244600" fontAlgn="auto"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  <a:sym typeface="Helvetica"/>
                </a:rPr>
                <a:t>Airway Equipment</a:t>
              </a:r>
            </a:p>
            <a:p>
              <a:pPr algn="ctr" defTabSz="1244600" fontAlgn="auto">
                <a:spcAft>
                  <a:spcPts val="0"/>
                </a:spcAft>
                <a:defRPr/>
              </a:pPr>
              <a:r>
                <a:rPr lang="en-GB" sz="1400" dirty="0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cs typeface="Calibri" panose="020F0502020204030204" pitchFamily="34" charset="0"/>
                </a:rPr>
                <a:t>Ensure </a:t>
              </a:r>
              <a:r>
                <a:rPr lang="en-GB" sz="1400" b="1" dirty="0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cs typeface="Calibri" panose="020F0502020204030204" pitchFamily="34" charset="0"/>
                </a:rPr>
                <a:t>GA equipment </a:t>
              </a:r>
              <a:r>
                <a:rPr lang="en-GB" sz="1400" dirty="0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cs typeface="Calibri" panose="020F0502020204030204" pitchFamily="34" charset="0"/>
                </a:rPr>
                <a:t>immediately available in clean area</a:t>
              </a:r>
            </a:p>
            <a:p>
              <a:pPr algn="ctr" defTabSz="1244600" fontAlgn="auto">
                <a:spcAft>
                  <a:spcPts val="0"/>
                </a:spcAft>
                <a:defRPr/>
              </a:pPr>
              <a:endParaRPr lang="en-GB" sz="14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defTabSz="1244600" fontAlgn="auto">
                <a:spcAft>
                  <a:spcPts val="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cs typeface="Calibri" panose="020F0502020204030204" pitchFamily="34" charset="0"/>
                </a:rPr>
                <a:t>GA Drugs in Clean Area</a:t>
              </a:r>
            </a:p>
            <a:p>
              <a:pPr algn="ctr" defTabSz="1244600" fontAlgn="auto">
                <a:spcAft>
                  <a:spcPts val="0"/>
                </a:spcAft>
                <a:defRPr/>
              </a:pPr>
              <a:r>
                <a:rPr lang="en-GB" sz="1400" dirty="0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cs typeface="Calibri" panose="020F0502020204030204" pitchFamily="34" charset="0"/>
                </a:rPr>
                <a:t>Thiopentone 5 mg/kg</a:t>
              </a:r>
            </a:p>
            <a:p>
              <a:pPr algn="ctr" defTabSz="1244600" fontAlgn="auto">
                <a:spcAft>
                  <a:spcPts val="0"/>
                </a:spcAft>
                <a:defRPr/>
              </a:pPr>
              <a:r>
                <a:rPr lang="en-GB" sz="1400" dirty="0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cs typeface="Calibri" panose="020F0502020204030204" pitchFamily="34" charset="0"/>
                </a:rPr>
                <a:t>Rocuronium 1mg/kg</a:t>
              </a:r>
            </a:p>
            <a:p>
              <a:pPr algn="ctr" defTabSz="1244600" fontAlgn="auto">
                <a:spcAft>
                  <a:spcPts val="0"/>
                </a:spcAft>
                <a:defRPr/>
              </a:pPr>
              <a:r>
                <a:rPr lang="en-GB" sz="1400" dirty="0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cs typeface="Calibri" panose="020F0502020204030204" pitchFamily="34" charset="0"/>
                </a:rPr>
                <a:t>Opioid for co-induction</a:t>
              </a:r>
            </a:p>
            <a:p>
              <a:pPr algn="ctr" defTabSz="1244600" fontAlgn="auto">
                <a:spcAft>
                  <a:spcPts val="0"/>
                </a:spcAft>
                <a:defRPr/>
              </a:pPr>
              <a:r>
                <a:rPr lang="en-GB" sz="1400" dirty="0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cs typeface="Calibri" panose="020F0502020204030204" pitchFamily="34" charset="0"/>
                </a:rPr>
                <a:t>Propofol</a:t>
              </a:r>
            </a:p>
            <a:p>
              <a:pPr algn="ctr" defTabSz="1244600" fontAlgn="auto">
                <a:spcAft>
                  <a:spcPts val="0"/>
                </a:spcAft>
                <a:defRPr/>
              </a:pPr>
              <a:r>
                <a:rPr lang="en-GB" sz="1400" dirty="0" err="1">
                  <a:solidFill>
                    <a:schemeClr val="tx1"/>
                  </a:solidFill>
                  <a:uFill>
                    <a:solidFill>
                      <a:schemeClr val="bg1"/>
                    </a:solidFill>
                  </a:uFill>
                  <a:latin typeface="Calibri" panose="020F0502020204030204" pitchFamily="34" charset="0"/>
                  <a:cs typeface="Calibri" panose="020F0502020204030204" pitchFamily="34" charset="0"/>
                </a:rPr>
                <a:t>Sugammadex</a:t>
              </a:r>
              <a:endParaRPr lang="en-GB" sz="14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defTabSz="1244600" fontAlgn="auto">
                <a:spcAft>
                  <a:spcPts val="0"/>
                </a:spcAft>
                <a:defRPr/>
              </a:pPr>
              <a:endParaRPr lang="en-GB" sz="14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defTabSz="1244600" fontAlgn="auto">
                <a:spcAft>
                  <a:spcPts val="0"/>
                </a:spcAft>
                <a:defRPr/>
              </a:pPr>
              <a:endParaRPr lang="en-GB" sz="14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defTabSz="1244600" fontAlgn="auto">
                <a:spcAft>
                  <a:spcPts val="0"/>
                </a:spcAft>
                <a:defRPr/>
              </a:pPr>
              <a:endParaRPr lang="en-GB" sz="14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1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6095469" y="823297"/>
              <a:ext cx="2819218" cy="8724981"/>
            </a:xfrm>
            <a:custGeom>
              <a:avLst/>
              <a:gdLst>
                <a:gd name="connsiteX0" fmla="*/ 0 w 2833787"/>
                <a:gd name="connsiteY0" fmla="*/ 472307 h 8765232"/>
                <a:gd name="connsiteX1" fmla="*/ 138336 w 2833787"/>
                <a:gd name="connsiteY1" fmla="*/ 138336 h 8765232"/>
                <a:gd name="connsiteX2" fmla="*/ 472308 w 2833787"/>
                <a:gd name="connsiteY2" fmla="*/ 1 h 8765232"/>
                <a:gd name="connsiteX3" fmla="*/ 2361480 w 2833787"/>
                <a:gd name="connsiteY3" fmla="*/ 0 h 8765232"/>
                <a:gd name="connsiteX4" fmla="*/ 2695451 w 2833787"/>
                <a:gd name="connsiteY4" fmla="*/ 138336 h 8765232"/>
                <a:gd name="connsiteX5" fmla="*/ 2833786 w 2833787"/>
                <a:gd name="connsiteY5" fmla="*/ 472308 h 8765232"/>
                <a:gd name="connsiteX6" fmla="*/ 2833787 w 2833787"/>
                <a:gd name="connsiteY6" fmla="*/ 8292925 h 8765232"/>
                <a:gd name="connsiteX7" fmla="*/ 2695451 w 2833787"/>
                <a:gd name="connsiteY7" fmla="*/ 8626897 h 8765232"/>
                <a:gd name="connsiteX8" fmla="*/ 2361479 w 2833787"/>
                <a:gd name="connsiteY8" fmla="*/ 8765232 h 8765232"/>
                <a:gd name="connsiteX9" fmla="*/ 472307 w 2833787"/>
                <a:gd name="connsiteY9" fmla="*/ 8765232 h 8765232"/>
                <a:gd name="connsiteX10" fmla="*/ 138336 w 2833787"/>
                <a:gd name="connsiteY10" fmla="*/ 8626896 h 8765232"/>
                <a:gd name="connsiteX11" fmla="*/ 1 w 2833787"/>
                <a:gd name="connsiteY11" fmla="*/ 8292924 h 8765232"/>
                <a:gd name="connsiteX12" fmla="*/ 0 w 2833787"/>
                <a:gd name="connsiteY12" fmla="*/ 472307 h 8765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33787" h="8765232">
                  <a:moveTo>
                    <a:pt x="0" y="472307"/>
                  </a:moveTo>
                  <a:cubicBezTo>
                    <a:pt x="0" y="347043"/>
                    <a:pt x="49761" y="226910"/>
                    <a:pt x="138336" y="138336"/>
                  </a:cubicBezTo>
                  <a:cubicBezTo>
                    <a:pt x="226911" y="49761"/>
                    <a:pt x="347044" y="1"/>
                    <a:pt x="472308" y="1"/>
                  </a:cubicBezTo>
                  <a:lnTo>
                    <a:pt x="2361480" y="0"/>
                  </a:lnTo>
                  <a:cubicBezTo>
                    <a:pt x="2486744" y="0"/>
                    <a:pt x="2606877" y="49761"/>
                    <a:pt x="2695451" y="138336"/>
                  </a:cubicBezTo>
                  <a:cubicBezTo>
                    <a:pt x="2784026" y="226911"/>
                    <a:pt x="2833786" y="347044"/>
                    <a:pt x="2833786" y="472308"/>
                  </a:cubicBezTo>
                  <a:cubicBezTo>
                    <a:pt x="2833786" y="3079180"/>
                    <a:pt x="2833787" y="5686053"/>
                    <a:pt x="2833787" y="8292925"/>
                  </a:cubicBezTo>
                  <a:cubicBezTo>
                    <a:pt x="2833787" y="8418189"/>
                    <a:pt x="2784026" y="8538322"/>
                    <a:pt x="2695451" y="8626897"/>
                  </a:cubicBezTo>
                  <a:cubicBezTo>
                    <a:pt x="2606876" y="8715472"/>
                    <a:pt x="2486743" y="8765232"/>
                    <a:pt x="2361479" y="8765232"/>
                  </a:cubicBezTo>
                  <a:lnTo>
                    <a:pt x="472307" y="8765232"/>
                  </a:lnTo>
                  <a:cubicBezTo>
                    <a:pt x="347043" y="8765232"/>
                    <a:pt x="226910" y="8715471"/>
                    <a:pt x="138336" y="8626896"/>
                  </a:cubicBezTo>
                  <a:cubicBezTo>
                    <a:pt x="49761" y="8538321"/>
                    <a:pt x="1" y="8418188"/>
                    <a:pt x="1" y="8292924"/>
                  </a:cubicBezTo>
                  <a:cubicBezTo>
                    <a:pt x="1" y="5686052"/>
                    <a:pt x="0" y="3079179"/>
                    <a:pt x="0" y="472307"/>
                  </a:cubicBezTo>
                  <a:close/>
                </a:path>
              </a:pathLst>
            </a:custGeom>
            <a:noFill/>
            <a:ln w="76200">
              <a:solidFill>
                <a:srgbClr val="C00000"/>
              </a:solidFill>
            </a:ln>
            <a:effectLst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45014" tIns="245014" rIns="245014" bIns="245014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endParaRPr lang="en-GB" sz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16B7CC13-9335-446E-867F-CA932CF5857F}"/>
              </a:ext>
            </a:extLst>
          </p:cNvPr>
          <p:cNvSpPr/>
          <p:nvPr/>
        </p:nvSpPr>
        <p:spPr>
          <a:xfrm>
            <a:off x="5402167" y="1210361"/>
            <a:ext cx="2367579" cy="7757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Prepare patient</a:t>
            </a:r>
          </a:p>
          <a:p>
            <a:pPr algn="ctr" defTabSz="1244600"/>
            <a:endParaRPr lang="en-GB" sz="1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/>
            <a:r>
              <a:rPr lang="en-GB" sz="1200" i="1" dirty="0">
                <a:latin typeface="Calibri" panose="020F0502020204030204" pitchFamily="34" charset="0"/>
                <a:cs typeface="Calibri" panose="020F0502020204030204" pitchFamily="34" charset="0"/>
              </a:rPr>
              <a:t>All patients to wear a mask</a:t>
            </a:r>
          </a:p>
          <a:p>
            <a:pPr algn="ctr" defTabSz="1244600"/>
            <a:endParaRPr lang="en-GB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/>
            <a:r>
              <a:rPr lang="en-GB" sz="1200" i="1" dirty="0">
                <a:latin typeface="Calibri" panose="020F0502020204030204" pitchFamily="34" charset="0"/>
                <a:cs typeface="Calibri" panose="020F0502020204030204" pitchFamily="34" charset="0"/>
              </a:rPr>
              <a:t>Patient transferred into theatre </a:t>
            </a:r>
          </a:p>
          <a:p>
            <a:pPr algn="ctr" defTabSz="1244600"/>
            <a:endParaRPr lang="en-GB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/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IV access</a:t>
            </a:r>
          </a:p>
          <a:p>
            <a:pPr algn="ctr" defTabSz="1244600"/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Large bore, fluids running</a:t>
            </a:r>
          </a:p>
          <a:p>
            <a:pPr algn="ctr" defTabSz="1244600"/>
            <a:endParaRPr lang="en-GB" sz="18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/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Premedication</a:t>
            </a:r>
          </a:p>
          <a:p>
            <a:pPr algn="ctr" defTabSz="1244600"/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Omeprazole OR IV Ranitidine</a:t>
            </a:r>
          </a:p>
          <a:p>
            <a:pPr algn="ctr" defTabSz="1244600"/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/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Check Bloods</a:t>
            </a:r>
          </a:p>
          <a:p>
            <a:pPr algn="ctr" defTabSz="1244600"/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/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Monitoring</a:t>
            </a:r>
          </a:p>
          <a:p>
            <a:pPr algn="ctr" defTabSz="1244600"/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Fetal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&amp; Patient </a:t>
            </a: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Consider nasal O2 under patient facemask</a:t>
            </a:r>
          </a:p>
          <a:p>
            <a:pPr algn="ctr" defTabSz="1244600"/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Optimal position for neuraxial block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>
              <a:lnSpc>
                <a:spcPct val="90000"/>
              </a:lnSpc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Positioning for delivery</a:t>
            </a:r>
          </a:p>
          <a:p>
            <a:pPr algn="ctr" defTabSz="1244600">
              <a:lnSpc>
                <a:spcPct val="90000"/>
              </a:lnSpc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Left lateral tilt</a:t>
            </a: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25 degrees head-up</a:t>
            </a: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2C0F0BA2-D196-42AD-B0F2-86C22B512717}"/>
              </a:ext>
            </a:extLst>
          </p:cNvPr>
          <p:cNvSpPr/>
          <p:nvPr/>
        </p:nvSpPr>
        <p:spPr bwMode="auto">
          <a:xfrm>
            <a:off x="7978816" y="1068090"/>
            <a:ext cx="2268000" cy="8561257"/>
          </a:xfrm>
          <a:custGeom>
            <a:avLst/>
            <a:gdLst>
              <a:gd name="connsiteX0" fmla="*/ 0 w 2833787"/>
              <a:gd name="connsiteY0" fmla="*/ 472307 h 8765232"/>
              <a:gd name="connsiteX1" fmla="*/ 138336 w 2833787"/>
              <a:gd name="connsiteY1" fmla="*/ 138336 h 8765232"/>
              <a:gd name="connsiteX2" fmla="*/ 472308 w 2833787"/>
              <a:gd name="connsiteY2" fmla="*/ 1 h 8765232"/>
              <a:gd name="connsiteX3" fmla="*/ 2361480 w 2833787"/>
              <a:gd name="connsiteY3" fmla="*/ 0 h 8765232"/>
              <a:gd name="connsiteX4" fmla="*/ 2695451 w 2833787"/>
              <a:gd name="connsiteY4" fmla="*/ 138336 h 8765232"/>
              <a:gd name="connsiteX5" fmla="*/ 2833786 w 2833787"/>
              <a:gd name="connsiteY5" fmla="*/ 472308 h 8765232"/>
              <a:gd name="connsiteX6" fmla="*/ 2833787 w 2833787"/>
              <a:gd name="connsiteY6" fmla="*/ 8292925 h 8765232"/>
              <a:gd name="connsiteX7" fmla="*/ 2695451 w 2833787"/>
              <a:gd name="connsiteY7" fmla="*/ 8626897 h 8765232"/>
              <a:gd name="connsiteX8" fmla="*/ 2361479 w 2833787"/>
              <a:gd name="connsiteY8" fmla="*/ 8765232 h 8765232"/>
              <a:gd name="connsiteX9" fmla="*/ 472307 w 2833787"/>
              <a:gd name="connsiteY9" fmla="*/ 8765232 h 8765232"/>
              <a:gd name="connsiteX10" fmla="*/ 138336 w 2833787"/>
              <a:gd name="connsiteY10" fmla="*/ 8626896 h 8765232"/>
              <a:gd name="connsiteX11" fmla="*/ 1 w 2833787"/>
              <a:gd name="connsiteY11" fmla="*/ 8292924 h 8765232"/>
              <a:gd name="connsiteX12" fmla="*/ 0 w 2833787"/>
              <a:gd name="connsiteY12" fmla="*/ 472307 h 876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33787" h="8765232">
                <a:moveTo>
                  <a:pt x="0" y="472307"/>
                </a:moveTo>
                <a:cubicBezTo>
                  <a:pt x="0" y="347043"/>
                  <a:pt x="49761" y="226910"/>
                  <a:pt x="138336" y="138336"/>
                </a:cubicBezTo>
                <a:cubicBezTo>
                  <a:pt x="226911" y="49761"/>
                  <a:pt x="347044" y="1"/>
                  <a:pt x="472308" y="1"/>
                </a:cubicBezTo>
                <a:lnTo>
                  <a:pt x="2361480" y="0"/>
                </a:lnTo>
                <a:cubicBezTo>
                  <a:pt x="2486744" y="0"/>
                  <a:pt x="2606877" y="49761"/>
                  <a:pt x="2695451" y="138336"/>
                </a:cubicBezTo>
                <a:cubicBezTo>
                  <a:pt x="2784026" y="226911"/>
                  <a:pt x="2833786" y="347044"/>
                  <a:pt x="2833786" y="472308"/>
                </a:cubicBezTo>
                <a:cubicBezTo>
                  <a:pt x="2833786" y="3079180"/>
                  <a:pt x="2833787" y="5686053"/>
                  <a:pt x="2833787" y="8292925"/>
                </a:cubicBezTo>
                <a:cubicBezTo>
                  <a:pt x="2833787" y="8418189"/>
                  <a:pt x="2784026" y="8538322"/>
                  <a:pt x="2695451" y="8626897"/>
                </a:cubicBezTo>
                <a:cubicBezTo>
                  <a:pt x="2606876" y="8715472"/>
                  <a:pt x="2486743" y="8765232"/>
                  <a:pt x="2361479" y="8765232"/>
                </a:cubicBezTo>
                <a:lnTo>
                  <a:pt x="472307" y="8765232"/>
                </a:lnTo>
                <a:cubicBezTo>
                  <a:pt x="347043" y="8765232"/>
                  <a:pt x="226910" y="8715471"/>
                  <a:pt x="138336" y="8626896"/>
                </a:cubicBezTo>
                <a:cubicBezTo>
                  <a:pt x="49761" y="8538321"/>
                  <a:pt x="1" y="8418188"/>
                  <a:pt x="1" y="8292924"/>
                </a:cubicBezTo>
                <a:cubicBezTo>
                  <a:pt x="1" y="5686052"/>
                  <a:pt x="0" y="3079179"/>
                  <a:pt x="0" y="472307"/>
                </a:cubicBezTo>
                <a:close/>
              </a:path>
            </a:pathLst>
          </a:custGeom>
          <a:noFill/>
          <a:ln w="76200">
            <a:solidFill>
              <a:schemeClr val="accent1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45014" tIns="245014" rIns="245014" bIns="245014"/>
          <a:lstStyle/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endParaRPr lang="en-GB" sz="20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Freeform 9">
            <a:extLst>
              <a:ext uri="{FF2B5EF4-FFF2-40B4-BE49-F238E27FC236}">
                <a16:creationId xmlns:a16="http://schemas.microsoft.com/office/drawing/2014/main" id="{8D879553-7DF7-4A77-A845-6AAD4C473C1A}"/>
              </a:ext>
            </a:extLst>
          </p:cNvPr>
          <p:cNvSpPr/>
          <p:nvPr/>
        </p:nvSpPr>
        <p:spPr bwMode="auto">
          <a:xfrm>
            <a:off x="10447795" y="1047135"/>
            <a:ext cx="2268000" cy="8521076"/>
          </a:xfrm>
          <a:custGeom>
            <a:avLst/>
            <a:gdLst>
              <a:gd name="connsiteX0" fmla="*/ 0 w 2833787"/>
              <a:gd name="connsiteY0" fmla="*/ 472307 h 8765232"/>
              <a:gd name="connsiteX1" fmla="*/ 138336 w 2833787"/>
              <a:gd name="connsiteY1" fmla="*/ 138336 h 8765232"/>
              <a:gd name="connsiteX2" fmla="*/ 472308 w 2833787"/>
              <a:gd name="connsiteY2" fmla="*/ 1 h 8765232"/>
              <a:gd name="connsiteX3" fmla="*/ 2361480 w 2833787"/>
              <a:gd name="connsiteY3" fmla="*/ 0 h 8765232"/>
              <a:gd name="connsiteX4" fmla="*/ 2695451 w 2833787"/>
              <a:gd name="connsiteY4" fmla="*/ 138336 h 8765232"/>
              <a:gd name="connsiteX5" fmla="*/ 2833786 w 2833787"/>
              <a:gd name="connsiteY5" fmla="*/ 472308 h 8765232"/>
              <a:gd name="connsiteX6" fmla="*/ 2833787 w 2833787"/>
              <a:gd name="connsiteY6" fmla="*/ 8292925 h 8765232"/>
              <a:gd name="connsiteX7" fmla="*/ 2695451 w 2833787"/>
              <a:gd name="connsiteY7" fmla="*/ 8626897 h 8765232"/>
              <a:gd name="connsiteX8" fmla="*/ 2361479 w 2833787"/>
              <a:gd name="connsiteY8" fmla="*/ 8765232 h 8765232"/>
              <a:gd name="connsiteX9" fmla="*/ 472307 w 2833787"/>
              <a:gd name="connsiteY9" fmla="*/ 8765232 h 8765232"/>
              <a:gd name="connsiteX10" fmla="*/ 138336 w 2833787"/>
              <a:gd name="connsiteY10" fmla="*/ 8626896 h 8765232"/>
              <a:gd name="connsiteX11" fmla="*/ 1 w 2833787"/>
              <a:gd name="connsiteY11" fmla="*/ 8292924 h 8765232"/>
              <a:gd name="connsiteX12" fmla="*/ 0 w 2833787"/>
              <a:gd name="connsiteY12" fmla="*/ 472307 h 876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33787" h="8765232">
                <a:moveTo>
                  <a:pt x="0" y="472307"/>
                </a:moveTo>
                <a:cubicBezTo>
                  <a:pt x="0" y="347043"/>
                  <a:pt x="49761" y="226910"/>
                  <a:pt x="138336" y="138336"/>
                </a:cubicBezTo>
                <a:cubicBezTo>
                  <a:pt x="226911" y="49761"/>
                  <a:pt x="347044" y="1"/>
                  <a:pt x="472308" y="1"/>
                </a:cubicBezTo>
                <a:lnTo>
                  <a:pt x="2361480" y="0"/>
                </a:lnTo>
                <a:cubicBezTo>
                  <a:pt x="2486744" y="0"/>
                  <a:pt x="2606877" y="49761"/>
                  <a:pt x="2695451" y="138336"/>
                </a:cubicBezTo>
                <a:cubicBezTo>
                  <a:pt x="2784026" y="226911"/>
                  <a:pt x="2833786" y="347044"/>
                  <a:pt x="2833786" y="472308"/>
                </a:cubicBezTo>
                <a:cubicBezTo>
                  <a:pt x="2833786" y="3079180"/>
                  <a:pt x="2833787" y="5686053"/>
                  <a:pt x="2833787" y="8292925"/>
                </a:cubicBezTo>
                <a:cubicBezTo>
                  <a:pt x="2833787" y="8418189"/>
                  <a:pt x="2784026" y="8538322"/>
                  <a:pt x="2695451" y="8626897"/>
                </a:cubicBezTo>
                <a:cubicBezTo>
                  <a:pt x="2606876" y="8715472"/>
                  <a:pt x="2486743" y="8765232"/>
                  <a:pt x="2361479" y="8765232"/>
                </a:cubicBezTo>
                <a:lnTo>
                  <a:pt x="472307" y="8765232"/>
                </a:lnTo>
                <a:cubicBezTo>
                  <a:pt x="347043" y="8765232"/>
                  <a:pt x="226910" y="8715471"/>
                  <a:pt x="138336" y="8626896"/>
                </a:cubicBezTo>
                <a:cubicBezTo>
                  <a:pt x="49761" y="8538321"/>
                  <a:pt x="1" y="8418188"/>
                  <a:pt x="1" y="8292924"/>
                </a:cubicBezTo>
                <a:cubicBezTo>
                  <a:pt x="1" y="5686052"/>
                  <a:pt x="0" y="3079179"/>
                  <a:pt x="0" y="472307"/>
                </a:cubicBezTo>
                <a:close/>
              </a:path>
            </a:pathLst>
          </a:custGeom>
          <a:noFill/>
          <a:ln w="76200">
            <a:solidFill>
              <a:srgbClr val="7030A0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45014" tIns="245014" rIns="245014" bIns="245014"/>
          <a:lstStyle/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for transfer</a:t>
            </a: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endParaRPr lang="en-GB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Your Time</a:t>
            </a: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endParaRPr lang="en-GB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 </a:t>
            </a:r>
            <a:r>
              <a:rPr lang="en-GB" sz="1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MuM</a:t>
            </a:r>
            <a:r>
              <a:rPr lang="en-GB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plan for transfer out of theatre</a:t>
            </a: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endParaRPr lang="en-GB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Confirm patient destination</a:t>
            </a: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Midwife and Anaesthetist to remain in PPE and assist with patient transfer</a:t>
            </a: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Clean theatre runner to clear ahead of patient route</a:t>
            </a: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endParaRPr lang="en-GB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endParaRPr lang="en-GB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Confirm with  </a:t>
            </a:r>
            <a:r>
              <a:rPr lang="en-GB" sz="1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MuM</a:t>
            </a:r>
            <a:r>
              <a:rPr lang="en-GB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when transfer complete</a:t>
            </a: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2223B97-00A8-447F-AE1A-2E2991CC0BA5}"/>
              </a:ext>
            </a:extLst>
          </p:cNvPr>
          <p:cNvSpPr/>
          <p:nvPr/>
        </p:nvSpPr>
        <p:spPr>
          <a:xfrm>
            <a:off x="8048441" y="1179035"/>
            <a:ext cx="2090616" cy="6968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Plan for difficulty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endParaRPr lang="en-GB" sz="1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 Help Early</a:t>
            </a: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endParaRPr lang="en-GB" sz="105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 </a:t>
            </a:r>
            <a:r>
              <a:rPr lang="en-GB" sz="1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Consultant/2</a:t>
            </a:r>
            <a:r>
              <a:rPr lang="en-GB" sz="1400" b="1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GB" sz="1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Anaesthetist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if:</a:t>
            </a: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1.Difficult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failed regional </a:t>
            </a: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Need for GA</a:t>
            </a: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Deteriorating patient</a:t>
            </a: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endParaRPr lang="en-GB" sz="1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1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ICU Consultant Bleep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5490</a:t>
            </a: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endParaRPr lang="en-GB" sz="1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244600">
              <a:lnSpc>
                <a:spcPct val="90000"/>
              </a:lnSpc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Intubate if:</a:t>
            </a:r>
          </a:p>
          <a:p>
            <a:pPr algn="ctr" defTabSz="1244600">
              <a:lnSpc>
                <a:spcPct val="90000"/>
              </a:lnSpc>
              <a:spcAft>
                <a:spcPts val="0"/>
              </a:spcAft>
            </a:pPr>
            <a:endParaRPr lang="en-GB" sz="11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2075"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SpO2 not maintained </a:t>
            </a:r>
          </a:p>
          <a:p>
            <a:pPr marL="92075"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12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SpO2 should be maintained 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GB" sz="12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94% with O2 5L/min via Hudson Facemask</a:t>
            </a:r>
          </a:p>
          <a:p>
            <a:pPr marL="92075"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Senior Clinician Concern</a:t>
            </a:r>
          </a:p>
          <a:p>
            <a:pPr marL="92075" defTabSz="1244600">
              <a:lnSpc>
                <a:spcPct val="90000"/>
              </a:lnSpc>
              <a:spcAft>
                <a:spcPct val="35000"/>
              </a:spcAft>
            </a:pPr>
            <a:endParaRPr lang="en-GB" sz="1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2075" algn="ctr" defTabSz="1244600">
              <a:lnSpc>
                <a:spcPct val="90000"/>
              </a:lnSpc>
              <a:spcAft>
                <a:spcPct val="35000"/>
              </a:spcAft>
            </a:pPr>
            <a:r>
              <a:rPr lang="en-GB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 to GA Guide</a:t>
            </a:r>
          </a:p>
          <a:p>
            <a:pPr algn="ctr" defTabSz="1244600">
              <a:lnSpc>
                <a:spcPct val="90000"/>
              </a:lnSpc>
              <a:spcAft>
                <a:spcPct val="35000"/>
              </a:spcAft>
            </a:pPr>
            <a:endParaRPr lang="en-GB" sz="1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B30836-DC14-43BB-85AA-19DE144DEBDF}"/>
              </a:ext>
            </a:extLst>
          </p:cNvPr>
          <p:cNvSpPr txBox="1"/>
          <p:nvPr/>
        </p:nvSpPr>
        <p:spPr>
          <a:xfrm>
            <a:off x="12264046" y="9485312"/>
            <a:ext cx="748603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V5 4.4.20</a:t>
            </a:r>
          </a:p>
        </p:txBody>
      </p:sp>
    </p:spTree>
    <p:extLst>
      <p:ext uri="{BB962C8B-B14F-4D97-AF65-F5344CB8AC3E}">
        <p14:creationId xmlns:p14="http://schemas.microsoft.com/office/powerpoint/2010/main" val="1528490362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Custom</PresentationFormat>
  <Paragraphs>102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Helvetica Light</vt:lpstr>
      <vt:lpstr>Helvetica Neue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Lucy</dc:creator>
  <cp:lastModifiedBy>Christopher Whitfield</cp:lastModifiedBy>
  <cp:revision>102</cp:revision>
  <cp:lastPrinted>2020-03-18T21:11:41Z</cp:lastPrinted>
  <dcterms:modified xsi:type="dcterms:W3CDTF">2020-04-08T20:46:22Z</dcterms:modified>
</cp:coreProperties>
</file>