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Goldsmith" initials="RG" lastIdx="1" clrIdx="0">
    <p:extLst>
      <p:ext uri="{19B8F6BF-5375-455C-9EA6-DF929625EA0E}">
        <p15:presenceInfo xmlns:p15="http://schemas.microsoft.com/office/powerpoint/2012/main" userId="Robert Goldsmi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3012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spcBef>
        <a:spcPts val="700"/>
      </a:spcBef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spcBef>
        <a:spcPts val="700"/>
      </a:spcBef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spcBef>
        <a:spcPts val="700"/>
      </a:spcBef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spcBef>
        <a:spcPts val="700"/>
      </a:spcBef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spcBef>
        <a:spcPts val="700"/>
      </a:spcBef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spcBef>
        <a:spcPts val="700"/>
      </a:spcBef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spcBef>
        <a:spcPts val="700"/>
      </a:spcBef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spcBef>
        <a:spcPts val="700"/>
      </a:spcBef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spcBef>
        <a:spcPts val="700"/>
      </a:spcBef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6457" y="8908017"/>
            <a:ext cx="273652" cy="26425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53585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53585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53585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53585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53585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53585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53585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53585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53585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35"/>
          <p:cNvSpPr/>
          <p:nvPr/>
        </p:nvSpPr>
        <p:spPr>
          <a:xfrm>
            <a:off x="12090400" y="0"/>
            <a:ext cx="914400" cy="914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04" name="Diagram 11"/>
          <p:cNvGrpSpPr/>
          <p:nvPr/>
        </p:nvGrpSpPr>
        <p:grpSpPr>
          <a:xfrm>
            <a:off x="226865" y="-19746"/>
            <a:ext cx="12612839" cy="898565"/>
            <a:chOff x="0" y="-1"/>
            <a:chExt cx="12612838" cy="898563"/>
          </a:xfrm>
        </p:grpSpPr>
        <p:sp>
          <p:nvSpPr>
            <p:cNvPr id="102" name="Arrow"/>
            <p:cNvSpPr/>
            <p:nvPr/>
          </p:nvSpPr>
          <p:spPr>
            <a:xfrm>
              <a:off x="0" y="-1"/>
              <a:ext cx="12612838" cy="89856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83C2FD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3" name="Labour epidural checklist for suspected or confirmed COVID mothers"/>
            <p:cNvSpPr txBox="1"/>
            <p:nvPr/>
          </p:nvSpPr>
          <p:spPr>
            <a:xfrm>
              <a:off x="986567" y="280978"/>
              <a:ext cx="11371842" cy="3323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1066800">
                <a:lnSpc>
                  <a:spcPct val="90000"/>
                </a:lnSpc>
                <a:spcBef>
                  <a:spcPts val="1000"/>
                </a:spcBef>
                <a:defRPr sz="2400"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b="1" dirty="0" err="1"/>
                <a:t>Labour</a:t>
              </a:r>
              <a:r>
                <a:rPr b="1" dirty="0"/>
                <a:t> epidural checklist for suspected or confirmed COVID mothers</a:t>
              </a:r>
            </a:p>
          </p:txBody>
        </p:sp>
      </p:grpSp>
      <p:grpSp>
        <p:nvGrpSpPr>
          <p:cNvPr id="118" name="Group 4"/>
          <p:cNvGrpSpPr/>
          <p:nvPr/>
        </p:nvGrpSpPr>
        <p:grpSpPr>
          <a:xfrm>
            <a:off x="0" y="887881"/>
            <a:ext cx="12745481" cy="9148077"/>
            <a:chOff x="-131314" y="-1"/>
            <a:chExt cx="12617471" cy="9148076"/>
          </a:xfrm>
        </p:grpSpPr>
        <p:grpSp>
          <p:nvGrpSpPr>
            <p:cNvPr id="107" name="Freeform 9"/>
            <p:cNvGrpSpPr/>
            <p:nvPr/>
          </p:nvGrpSpPr>
          <p:grpSpPr>
            <a:xfrm>
              <a:off x="10482962" y="216"/>
              <a:ext cx="2003195" cy="8497981"/>
              <a:chOff x="0" y="0"/>
              <a:chExt cx="2003194" cy="8497979"/>
            </a:xfrm>
          </p:grpSpPr>
          <p:sp>
            <p:nvSpPr>
              <p:cNvPr id="105" name="Shape"/>
              <p:cNvSpPr/>
              <p:nvPr/>
            </p:nvSpPr>
            <p:spPr>
              <a:xfrm>
                <a:off x="41529" y="0"/>
                <a:ext cx="1961666" cy="84979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164"/>
                    </a:moveTo>
                    <a:cubicBezTo>
                      <a:pt x="0" y="855"/>
                      <a:pt x="379" y="559"/>
                      <a:pt x="1054" y="341"/>
                    </a:cubicBezTo>
                    <a:cubicBezTo>
                      <a:pt x="1730" y="123"/>
                      <a:pt x="2645" y="0"/>
                      <a:pt x="3600" y="0"/>
                    </a:cubicBezTo>
                    <a:lnTo>
                      <a:pt x="18000" y="0"/>
                    </a:lnTo>
                    <a:cubicBezTo>
                      <a:pt x="18955" y="0"/>
                      <a:pt x="19870" y="123"/>
                      <a:pt x="20546" y="341"/>
                    </a:cubicBezTo>
                    <a:cubicBezTo>
                      <a:pt x="21221" y="559"/>
                      <a:pt x="21600" y="855"/>
                      <a:pt x="21600" y="1164"/>
                    </a:cubicBezTo>
                    <a:cubicBezTo>
                      <a:pt x="21600" y="7588"/>
                      <a:pt x="21600" y="14012"/>
                      <a:pt x="21600" y="20436"/>
                    </a:cubicBezTo>
                    <a:cubicBezTo>
                      <a:pt x="21600" y="20745"/>
                      <a:pt x="21221" y="21041"/>
                      <a:pt x="20546" y="21259"/>
                    </a:cubicBezTo>
                    <a:cubicBezTo>
                      <a:pt x="19870" y="21477"/>
                      <a:pt x="18955" y="21600"/>
                      <a:pt x="18000" y="21600"/>
                    </a:cubicBezTo>
                    <a:lnTo>
                      <a:pt x="3600" y="21600"/>
                    </a:lnTo>
                    <a:cubicBezTo>
                      <a:pt x="2645" y="21600"/>
                      <a:pt x="1730" y="21477"/>
                      <a:pt x="1054" y="21259"/>
                    </a:cubicBezTo>
                    <a:cubicBezTo>
                      <a:pt x="379" y="21041"/>
                      <a:pt x="0" y="20745"/>
                      <a:pt x="0" y="20436"/>
                    </a:cubicBezTo>
                    <a:cubicBezTo>
                      <a:pt x="0" y="14012"/>
                      <a:pt x="0" y="7588"/>
                      <a:pt x="0" y="1164"/>
                    </a:cubicBezTo>
                    <a:close/>
                  </a:path>
                </a:pathLst>
              </a:custGeom>
              <a:noFill/>
              <a:ln w="76200" cap="flat">
                <a:solidFill>
                  <a:srgbClr val="C00000"/>
                </a:solidFill>
                <a:prstDash val="solid"/>
                <a:round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ts val="1500"/>
                  </a:spcBef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6" name="Plan for difficulty…"/>
              <p:cNvSpPr txBox="1"/>
              <p:nvPr/>
            </p:nvSpPr>
            <p:spPr>
              <a:xfrm>
                <a:off x="0" y="50489"/>
                <a:ext cx="2003195" cy="721340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45013" tIns="245013" rIns="245013" bIns="245013" numCol="1" anchor="t">
                <a:sp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ts val="1100"/>
                  </a:spcBef>
                  <a:defRPr sz="2800" b="1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Plan for difficulty</a:t>
                </a:r>
                <a:endParaRPr>
                  <a:solidFill>
                    <a:srgbClr val="FFFFFF"/>
                  </a:solidFill>
                </a:endParaRPr>
              </a:p>
              <a:p>
                <a:pPr defTabSz="1244600">
                  <a:lnSpc>
                    <a:spcPct val="90000"/>
                  </a:lnSpc>
                  <a:spcBef>
                    <a:spcPts val="1500"/>
                  </a:spcBef>
                  <a:def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>
                  <a:solidFill>
                    <a:srgbClr val="FFFFFF"/>
                  </a:solidFill>
                </a:endParaRPr>
              </a:p>
              <a:p>
                <a:pPr defTabSz="1244600">
                  <a:lnSpc>
                    <a:spcPct val="90000"/>
                  </a:lnSpc>
                  <a:spcBef>
                    <a:spcPts val="600"/>
                  </a:spcBef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Optimise position </a:t>
                </a:r>
              </a:p>
              <a:p>
                <a:pPr defTabSz="1244600">
                  <a:lnSpc>
                    <a:spcPct val="90000"/>
                  </a:lnSpc>
                  <a:spcBef>
                    <a:spcPts val="600"/>
                  </a:spcBef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  <a:p>
                <a:pPr defTabSz="1244600">
                  <a:lnSpc>
                    <a:spcPct val="90000"/>
                  </a:lnSpc>
                  <a:spcBef>
                    <a:spcPts val="600"/>
                  </a:spcBef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Consider seperate space CSE if difficulty positioning or advanced labour</a:t>
                </a:r>
              </a:p>
              <a:p>
                <a:pPr defTabSz="1244600">
                  <a:lnSpc>
                    <a:spcPct val="90000"/>
                  </a:lnSpc>
                  <a:spcBef>
                    <a:spcPts val="600"/>
                  </a:spcBef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  <a:p>
                <a:pPr defTabSz="1244600">
                  <a:lnSpc>
                    <a:spcPct val="90000"/>
                  </a:lnSpc>
                  <a:spcBef>
                    <a:spcPts val="600"/>
                  </a:spcBef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Consider remifentanil PCA if very distressed to aid epidural siting if required </a:t>
                </a:r>
              </a:p>
              <a:p>
                <a:pPr defTabSz="1244600">
                  <a:lnSpc>
                    <a:spcPct val="90000"/>
                  </a:lnSpc>
                  <a:spcBef>
                    <a:spcPts val="600"/>
                  </a:spcBef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  <a:p>
                <a:pPr defTabSz="1244600">
                  <a:lnSpc>
                    <a:spcPct val="90000"/>
                  </a:lnSpc>
                  <a:spcBef>
                    <a:spcPts val="600"/>
                  </a:spcBef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  <a:p>
                <a:pPr algn="ctr" defTabSz="1244600">
                  <a:lnSpc>
                    <a:spcPct val="90000"/>
                  </a:lnSpc>
                  <a:spcBef>
                    <a:spcPts val="600"/>
                  </a:spcBef>
                  <a:defRPr sz="20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10" name="Freeform 6"/>
            <p:cNvGrpSpPr/>
            <p:nvPr/>
          </p:nvGrpSpPr>
          <p:grpSpPr>
            <a:xfrm>
              <a:off x="-131314" y="-1"/>
              <a:ext cx="2334506" cy="9148076"/>
              <a:chOff x="-131314" y="0"/>
              <a:chExt cx="2334505" cy="9148074"/>
            </a:xfrm>
          </p:grpSpPr>
          <p:sp>
            <p:nvSpPr>
              <p:cNvPr id="108" name="Shape"/>
              <p:cNvSpPr/>
              <p:nvPr/>
            </p:nvSpPr>
            <p:spPr>
              <a:xfrm>
                <a:off x="0" y="0"/>
                <a:ext cx="2099523" cy="8599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243"/>
                    </a:moveTo>
                    <a:cubicBezTo>
                      <a:pt x="0" y="914"/>
                      <a:pt x="379" y="597"/>
                      <a:pt x="1054" y="364"/>
                    </a:cubicBezTo>
                    <a:cubicBezTo>
                      <a:pt x="1730" y="131"/>
                      <a:pt x="2645" y="0"/>
                      <a:pt x="3600" y="0"/>
                    </a:cubicBezTo>
                    <a:lnTo>
                      <a:pt x="18000" y="0"/>
                    </a:lnTo>
                    <a:cubicBezTo>
                      <a:pt x="18955" y="0"/>
                      <a:pt x="19870" y="131"/>
                      <a:pt x="20546" y="364"/>
                    </a:cubicBezTo>
                    <a:cubicBezTo>
                      <a:pt x="21221" y="597"/>
                      <a:pt x="21600" y="914"/>
                      <a:pt x="21600" y="1243"/>
                    </a:cubicBezTo>
                    <a:lnTo>
                      <a:pt x="21600" y="20357"/>
                    </a:lnTo>
                    <a:cubicBezTo>
                      <a:pt x="21600" y="20686"/>
                      <a:pt x="21221" y="21003"/>
                      <a:pt x="20546" y="21236"/>
                    </a:cubicBezTo>
                    <a:cubicBezTo>
                      <a:pt x="19870" y="21469"/>
                      <a:pt x="18955" y="21600"/>
                      <a:pt x="18000" y="21600"/>
                    </a:cubicBezTo>
                    <a:lnTo>
                      <a:pt x="3600" y="21600"/>
                    </a:lnTo>
                    <a:cubicBezTo>
                      <a:pt x="2645" y="21600"/>
                      <a:pt x="1730" y="21469"/>
                      <a:pt x="1054" y="21236"/>
                    </a:cubicBezTo>
                    <a:cubicBezTo>
                      <a:pt x="379" y="21003"/>
                      <a:pt x="0" y="20686"/>
                      <a:pt x="0" y="20357"/>
                    </a:cubicBezTo>
                    <a:lnTo>
                      <a:pt x="0" y="1243"/>
                    </a:lnTo>
                    <a:close/>
                  </a:path>
                </a:pathLst>
              </a:custGeom>
              <a:noFill/>
              <a:ln w="76200" cap="flat">
                <a:solidFill>
                  <a:schemeClr val="accent2"/>
                </a:solidFill>
                <a:prstDash val="solid"/>
                <a:round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ts val="1500"/>
                  </a:spcBef>
                  <a:defRPr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109" name="Prepare team…"/>
              <p:cNvSpPr/>
              <p:nvPr/>
            </p:nvSpPr>
            <p:spPr>
              <a:xfrm>
                <a:off x="-131314" y="0"/>
                <a:ext cx="2334505" cy="9148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54474" tIns="254474" rIns="254474" bIns="254474" numCol="1" anchor="t">
                <a:sp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ts val="1100"/>
                  </a:spcBef>
                  <a:defRPr sz="2800" b="1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Prepare team</a:t>
                </a:r>
                <a:endParaRPr dirty="0">
                  <a:solidFill>
                    <a:srgbClr val="FFFFFF"/>
                  </a:solidFill>
                </a:endParaRPr>
              </a:p>
              <a:p>
                <a:pPr defTabSz="1244600">
                  <a:lnSpc>
                    <a:spcPct val="90000"/>
                  </a:lnSpc>
                  <a:spcBef>
                    <a:spcPts val="1100"/>
                  </a:spcBef>
                  <a:defRPr sz="2000" b="1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lang="en-GB" dirty="0"/>
                  <a:t>Appropriate </a:t>
                </a:r>
                <a:r>
                  <a:rPr dirty="0"/>
                  <a:t>PPE for</a:t>
                </a:r>
                <a:r>
                  <a:rPr lang="en-GB" dirty="0"/>
                  <a:t> Anaesthetist</a:t>
                </a:r>
              </a:p>
              <a:p>
                <a:pPr marL="285750" indent="-285750" defTabSz="1244600">
                  <a:lnSpc>
                    <a:spcPct val="90000"/>
                  </a:lnSpc>
                  <a:spcBef>
                    <a:spcPts val="1100"/>
                  </a:spcBef>
                  <a:buFont typeface="Arial" panose="020B0604020202020204" pitchFamily="34" charset="0"/>
                  <a:buChar char="•"/>
                  <a:defRPr sz="2000" b="1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lang="en-GB" sz="1600" dirty="0">
                    <a:sym typeface="Calibri"/>
                  </a:rPr>
                  <a:t>H</a:t>
                </a:r>
                <a:r>
                  <a:rPr lang="en-GB" sz="1600">
                    <a:sym typeface="Calibri"/>
                  </a:rPr>
                  <a:t>at</a:t>
                </a:r>
                <a:r>
                  <a:rPr lang="en-GB" sz="1600" dirty="0">
                    <a:sym typeface="Calibri"/>
                  </a:rPr>
                  <a:t>, fluid resistant surgical mask with visor, apron/non-sterile gown + gloves. </a:t>
                </a:r>
              </a:p>
              <a:p>
                <a:pPr defTabSz="1244600">
                  <a:lnSpc>
                    <a:spcPct val="90000"/>
                  </a:lnSpc>
                  <a:spcBef>
                    <a:spcPts val="1100"/>
                  </a:spcBef>
                  <a:defRPr sz="2000" b="1"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1600" dirty="0"/>
              </a:p>
              <a:p>
                <a:pPr defTabSz="1244600">
                  <a:lnSpc>
                    <a:spcPct val="90000"/>
                  </a:lnSpc>
                  <a:spcBef>
                    <a:spcPts val="700"/>
                  </a:spcBef>
                  <a:defRPr sz="2000" b="1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Avoid face to face near contact when positioning</a:t>
                </a:r>
                <a:endParaRPr sz="1700" dirty="0"/>
              </a:p>
              <a:p>
                <a:pPr defTabSz="1244600">
                  <a:lnSpc>
                    <a:spcPct val="90000"/>
                  </a:lnSpc>
                  <a:spcBef>
                    <a:spcPts val="700"/>
                  </a:spcBef>
                  <a:defRPr sz="1700" b="1"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1700" dirty="0"/>
              </a:p>
              <a:p>
                <a:pPr marL="180472" indent="-180472" defTabSz="1244600">
                  <a:lnSpc>
                    <a:spcPct val="90000"/>
                  </a:lnSpc>
                  <a:spcBef>
                    <a:spcPts val="700"/>
                  </a:spcBef>
                  <a:buSzPct val="100000"/>
                  <a:buChar char="•"/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sz="1600" b="1" dirty="0" err="1"/>
                  <a:t>Anaesthetist</a:t>
                </a:r>
                <a:r>
                  <a:rPr sz="1600" dirty="0"/>
                  <a:t> </a:t>
                </a:r>
                <a:r>
                  <a:rPr lang="en-GB" sz="1600" dirty="0"/>
                  <a:t>C</a:t>
                </a:r>
                <a:r>
                  <a:rPr sz="1600" dirty="0" err="1"/>
                  <a:t>onfident</a:t>
                </a:r>
                <a:r>
                  <a:rPr sz="1600" dirty="0"/>
                  <a:t>  </a:t>
                </a:r>
                <a:r>
                  <a:rPr sz="1600" dirty="0" err="1"/>
                  <a:t>anaesthetist</a:t>
                </a:r>
                <a:r>
                  <a:rPr sz="1600" dirty="0"/>
                  <a:t> to perform</a:t>
                </a:r>
                <a:endParaRPr sz="1600" dirty="0">
                  <a:solidFill>
                    <a:srgbClr val="FFFFFF"/>
                  </a:solidFill>
                </a:endParaRPr>
              </a:p>
              <a:p>
                <a:pPr marL="180472" indent="-180472" defTabSz="1244600">
                  <a:lnSpc>
                    <a:spcPct val="90000"/>
                  </a:lnSpc>
                  <a:spcBef>
                    <a:spcPts val="700"/>
                  </a:spcBef>
                  <a:buSzPct val="100000"/>
                  <a:buChar char="•"/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sz="1600" b="1" dirty="0"/>
                  <a:t>Midwife</a:t>
                </a:r>
                <a:r>
                  <a:rPr sz="1600" dirty="0"/>
                  <a:t> in room</a:t>
                </a:r>
              </a:p>
              <a:p>
                <a:pPr marL="180472" indent="-180472" defTabSz="1244600">
                  <a:lnSpc>
                    <a:spcPct val="90000"/>
                  </a:lnSpc>
                  <a:spcBef>
                    <a:spcPts val="700"/>
                  </a:spcBef>
                  <a:buSzPct val="100000"/>
                  <a:buChar char="•"/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sz="1600" b="1" dirty="0"/>
                  <a:t>ODP</a:t>
                </a:r>
                <a:r>
                  <a:rPr sz="1600" dirty="0"/>
                  <a:t> supporting </a:t>
                </a:r>
                <a:r>
                  <a:rPr sz="1600" b="1" dirty="0"/>
                  <a:t>outside</a:t>
                </a:r>
                <a:r>
                  <a:rPr sz="1600" dirty="0"/>
                  <a:t> room</a:t>
                </a:r>
                <a:r>
                  <a:rPr lang="en-GB" sz="1600" dirty="0"/>
                  <a:t> wearing surgical mask, gloves + apron</a:t>
                </a:r>
                <a:r>
                  <a:rPr sz="1600" dirty="0"/>
                  <a:t> </a:t>
                </a:r>
                <a:r>
                  <a:rPr lang="en-GB" sz="1600" dirty="0"/>
                  <a:t>–</a:t>
                </a:r>
                <a:r>
                  <a:rPr sz="1600" dirty="0"/>
                  <a:t> </a:t>
                </a:r>
                <a:r>
                  <a:rPr lang="en-GB" sz="1600" dirty="0"/>
                  <a:t>only </a:t>
                </a:r>
                <a:r>
                  <a:rPr sz="1600" dirty="0"/>
                  <a:t>enter  if required </a:t>
                </a:r>
                <a:r>
                  <a:rPr lang="en-GB" sz="1600" dirty="0"/>
                  <a:t>due to</a:t>
                </a:r>
                <a:r>
                  <a:rPr sz="1600" dirty="0"/>
                  <a:t> difficulties encountered</a:t>
                </a:r>
              </a:p>
              <a:p>
                <a:pPr defTabSz="1244600">
                  <a:lnSpc>
                    <a:spcPct val="90000"/>
                  </a:lnSpc>
                  <a:spcBef>
                    <a:spcPts val="700"/>
                  </a:spcBef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1600" dirty="0"/>
              </a:p>
              <a:p>
                <a:pPr defTabSz="1244600">
                  <a:lnSpc>
                    <a:spcPct val="90000"/>
                  </a:lnSpc>
                  <a:spcBef>
                    <a:spcPts val="700"/>
                  </a:spcBef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1600" dirty="0"/>
              </a:p>
              <a:p>
                <a:pPr algn="ctr" defTabSz="1244600">
                  <a:lnSpc>
                    <a:spcPct val="90000"/>
                  </a:lnSpc>
                  <a:spcBef>
                    <a:spcPts val="700"/>
                  </a:spcBef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1600" dirty="0"/>
              </a:p>
            </p:txBody>
          </p:sp>
        </p:grpSp>
        <p:grpSp>
          <p:nvGrpSpPr>
            <p:cNvPr id="113" name="Freeform 7"/>
            <p:cNvGrpSpPr/>
            <p:nvPr/>
          </p:nvGrpSpPr>
          <p:grpSpPr>
            <a:xfrm>
              <a:off x="2203192" y="31006"/>
              <a:ext cx="3312515" cy="8963147"/>
              <a:chOff x="0" y="0"/>
              <a:chExt cx="3312514" cy="8963146"/>
            </a:xfrm>
          </p:grpSpPr>
          <p:sp>
            <p:nvSpPr>
              <p:cNvPr id="111" name="Shape"/>
              <p:cNvSpPr/>
              <p:nvPr/>
            </p:nvSpPr>
            <p:spPr>
              <a:xfrm>
                <a:off x="0" y="1"/>
                <a:ext cx="3312514" cy="85168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221"/>
                    </a:moveTo>
                    <a:cubicBezTo>
                      <a:pt x="0" y="897"/>
                      <a:pt x="379" y="587"/>
                      <a:pt x="1054" y="358"/>
                    </a:cubicBezTo>
                    <a:cubicBezTo>
                      <a:pt x="1730" y="129"/>
                      <a:pt x="2645" y="0"/>
                      <a:pt x="3600" y="0"/>
                    </a:cubicBezTo>
                    <a:lnTo>
                      <a:pt x="18000" y="0"/>
                    </a:lnTo>
                    <a:cubicBezTo>
                      <a:pt x="18955" y="0"/>
                      <a:pt x="19870" y="129"/>
                      <a:pt x="20546" y="358"/>
                    </a:cubicBezTo>
                    <a:cubicBezTo>
                      <a:pt x="21221" y="587"/>
                      <a:pt x="21600" y="897"/>
                      <a:pt x="21600" y="1221"/>
                    </a:cubicBezTo>
                    <a:cubicBezTo>
                      <a:pt x="21600" y="7607"/>
                      <a:pt x="21600" y="13993"/>
                      <a:pt x="21600" y="20379"/>
                    </a:cubicBezTo>
                    <a:cubicBezTo>
                      <a:pt x="21600" y="20703"/>
                      <a:pt x="21221" y="21013"/>
                      <a:pt x="20546" y="21242"/>
                    </a:cubicBezTo>
                    <a:cubicBezTo>
                      <a:pt x="19870" y="21471"/>
                      <a:pt x="18955" y="21600"/>
                      <a:pt x="18000" y="21600"/>
                    </a:cubicBezTo>
                    <a:lnTo>
                      <a:pt x="3600" y="21600"/>
                    </a:lnTo>
                    <a:cubicBezTo>
                      <a:pt x="2645" y="21600"/>
                      <a:pt x="1730" y="21471"/>
                      <a:pt x="1054" y="21242"/>
                    </a:cubicBezTo>
                    <a:cubicBezTo>
                      <a:pt x="379" y="21013"/>
                      <a:pt x="0" y="20703"/>
                      <a:pt x="0" y="20379"/>
                    </a:cubicBezTo>
                    <a:lnTo>
                      <a:pt x="0" y="1221"/>
                    </a:lnTo>
                    <a:close/>
                  </a:path>
                </a:pathLst>
              </a:custGeom>
              <a:noFill/>
              <a:ln w="76200" cap="flat">
                <a:solidFill>
                  <a:srgbClr val="FFC000"/>
                </a:solidFill>
                <a:prstDash val="solid"/>
                <a:round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ts val="1500"/>
                  </a:spcBef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2" name="Prepare equipment…"/>
              <p:cNvSpPr txBox="1"/>
              <p:nvPr/>
            </p:nvSpPr>
            <p:spPr>
              <a:xfrm>
                <a:off x="0" y="0"/>
                <a:ext cx="3291425" cy="89631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51804" tIns="251804" rIns="251804" bIns="251804" numCol="1" anchor="t">
                <a:sp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ts val="1100"/>
                  </a:spcBef>
                  <a:defRPr sz="2800" b="1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Prepare equipment</a:t>
                </a:r>
                <a:endParaRPr dirty="0">
                  <a:solidFill>
                    <a:srgbClr val="FFFFFF"/>
                  </a:solidFill>
                </a:endParaRPr>
              </a:p>
              <a:p>
                <a:pPr marL="140367" indent="-140367" defTabSz="1244600">
                  <a:buSzPct val="100000"/>
                  <a:buChar char="•"/>
                  <a:defRPr sz="1700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dirty="0">
                  <a:solidFill>
                    <a:srgbClr val="FFFFFF"/>
                  </a:solidFill>
                </a:endParaRP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1% lignocaine</a:t>
                </a: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0.9% saline</a:t>
                </a: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Epidural syringe (premade)</a:t>
                </a:r>
              </a:p>
              <a:p>
                <a:pPr defTabSz="1244600"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dirty="0"/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Large bore IV access?</a:t>
                </a: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lang="en-GB" dirty="0"/>
                  <a:t>B</a:t>
                </a:r>
                <a:r>
                  <a:rPr dirty="0" err="1"/>
                  <a:t>loods</a:t>
                </a:r>
                <a:r>
                  <a:rPr dirty="0"/>
                  <a:t> required?</a:t>
                </a:r>
              </a:p>
              <a:p>
                <a:pPr defTabSz="1244600"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dirty="0"/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Sterile gloves</a:t>
                </a: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Procedure pack</a:t>
                </a: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Sterile gown</a:t>
                </a: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Alcohol hand gel</a:t>
                </a:r>
              </a:p>
              <a:p>
                <a:pPr defTabSz="1244600"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dirty="0"/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Epidural pack</a:t>
                </a: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Spinal needle</a:t>
                </a: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Chlorhexidine </a:t>
                </a:r>
                <a:r>
                  <a:rPr dirty="0" err="1"/>
                  <a:t>spra</a:t>
                </a:r>
                <a:r>
                  <a:rPr lang="en-GB" dirty="0"/>
                  <a:t>y in room OR </a:t>
                </a:r>
                <a:r>
                  <a:rPr lang="en-GB" dirty="0" err="1"/>
                  <a:t>Chloraprep</a:t>
                </a:r>
                <a:endParaRPr dirty="0"/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Footstool </a:t>
                </a:r>
              </a:p>
              <a:p>
                <a:pPr defTabSz="1244600"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dirty="0"/>
              </a:p>
              <a:p>
                <a:pPr marL="140367" indent="-140367" defTabSz="1244600"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Epidural adhesive</a:t>
                </a: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Epidural clip-lock adhesive</a:t>
                </a:r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Large </a:t>
                </a:r>
                <a:r>
                  <a:rPr dirty="0" err="1"/>
                  <a:t>tegaderm</a:t>
                </a:r>
                <a:endParaRPr dirty="0"/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Pre-cut white adhesive dressing</a:t>
                </a:r>
              </a:p>
              <a:p>
                <a:pPr defTabSz="1244600"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dirty="0"/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Ephedrine</a:t>
                </a:r>
                <a:r>
                  <a:rPr lang="en-GB" dirty="0"/>
                  <a:t> – ODP to retain</a:t>
                </a:r>
                <a:endParaRPr dirty="0"/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Phenylephrine</a:t>
                </a:r>
                <a:r>
                  <a:rPr lang="en-GB" dirty="0"/>
                  <a:t> – ODP to retain</a:t>
                </a:r>
                <a:endParaRPr dirty="0"/>
              </a:p>
              <a:p>
                <a:pPr marL="140367" indent="-140367" defTabSz="1244600">
                  <a:buSzPct val="100000"/>
                  <a:buChar char="•"/>
                  <a:defRPr sz="17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Fluids &amp; giving set available</a:t>
                </a:r>
              </a:p>
              <a:p>
                <a:pPr defTabSz="1244600">
                  <a:defRPr sz="1400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dirty="0"/>
              </a:p>
              <a:p>
                <a:pPr defTabSz="1244600">
                  <a:defRPr sz="900">
                    <a:uFill>
                      <a:solidFill>
                        <a:srgbClr val="FFFFFF"/>
                      </a:solidFill>
                    </a:u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dirty="0"/>
              </a:p>
            </p:txBody>
          </p:sp>
        </p:grpSp>
        <p:sp>
          <p:nvSpPr>
            <p:cNvPr id="114" name="Freeform 8"/>
            <p:cNvSpPr/>
            <p:nvPr/>
          </p:nvSpPr>
          <p:spPr>
            <a:xfrm>
              <a:off x="5619133" y="6792"/>
              <a:ext cx="2493087" cy="853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94"/>
                  </a:moveTo>
                  <a:cubicBezTo>
                    <a:pt x="0" y="877"/>
                    <a:pt x="379" y="574"/>
                    <a:pt x="1054" y="350"/>
                  </a:cubicBezTo>
                  <a:cubicBezTo>
                    <a:pt x="1730" y="126"/>
                    <a:pt x="2645" y="0"/>
                    <a:pt x="3600" y="0"/>
                  </a:cubicBezTo>
                  <a:lnTo>
                    <a:pt x="18000" y="0"/>
                  </a:lnTo>
                  <a:cubicBezTo>
                    <a:pt x="18955" y="0"/>
                    <a:pt x="19870" y="126"/>
                    <a:pt x="20546" y="350"/>
                  </a:cubicBezTo>
                  <a:cubicBezTo>
                    <a:pt x="21221" y="574"/>
                    <a:pt x="21600" y="877"/>
                    <a:pt x="21600" y="1194"/>
                  </a:cubicBezTo>
                  <a:cubicBezTo>
                    <a:pt x="21600" y="7598"/>
                    <a:pt x="21600" y="14002"/>
                    <a:pt x="21600" y="20406"/>
                  </a:cubicBezTo>
                  <a:cubicBezTo>
                    <a:pt x="21600" y="20723"/>
                    <a:pt x="21221" y="21026"/>
                    <a:pt x="20546" y="21250"/>
                  </a:cubicBezTo>
                  <a:cubicBezTo>
                    <a:pt x="19870" y="21474"/>
                    <a:pt x="18955" y="21600"/>
                    <a:pt x="18000" y="21600"/>
                  </a:cubicBezTo>
                  <a:lnTo>
                    <a:pt x="3600" y="21600"/>
                  </a:lnTo>
                  <a:cubicBezTo>
                    <a:pt x="2645" y="21600"/>
                    <a:pt x="1730" y="21474"/>
                    <a:pt x="1054" y="21250"/>
                  </a:cubicBezTo>
                  <a:cubicBezTo>
                    <a:pt x="379" y="21026"/>
                    <a:pt x="0" y="20723"/>
                    <a:pt x="0" y="20406"/>
                  </a:cubicBezTo>
                  <a:cubicBezTo>
                    <a:pt x="0" y="14002"/>
                    <a:pt x="0" y="7598"/>
                    <a:pt x="0" y="1194"/>
                  </a:cubicBezTo>
                  <a:close/>
                </a:path>
              </a:pathLst>
            </a:custGeom>
            <a:noFill/>
            <a:ln w="76200" cap="flat">
              <a:solidFill>
                <a:schemeClr val="accent4"/>
              </a:solidFill>
              <a:prstDash val="solid"/>
              <a:round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t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ts val="1500"/>
                </a:spcBef>
                <a:defRPr sz="13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17" name="Freeform 9"/>
            <p:cNvGrpSpPr/>
            <p:nvPr/>
          </p:nvGrpSpPr>
          <p:grpSpPr>
            <a:xfrm>
              <a:off x="8215647" y="214"/>
              <a:ext cx="2199947" cy="8729761"/>
              <a:chOff x="0" y="0"/>
              <a:chExt cx="2199946" cy="8729760"/>
            </a:xfrm>
          </p:grpSpPr>
          <p:sp>
            <p:nvSpPr>
              <p:cNvPr id="115" name="Shape"/>
              <p:cNvSpPr/>
              <p:nvPr/>
            </p:nvSpPr>
            <p:spPr>
              <a:xfrm>
                <a:off x="4260" y="0"/>
                <a:ext cx="2195686" cy="85025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164"/>
                    </a:moveTo>
                    <a:cubicBezTo>
                      <a:pt x="0" y="855"/>
                      <a:pt x="379" y="559"/>
                      <a:pt x="1054" y="341"/>
                    </a:cubicBezTo>
                    <a:cubicBezTo>
                      <a:pt x="1730" y="123"/>
                      <a:pt x="2645" y="0"/>
                      <a:pt x="3600" y="0"/>
                    </a:cubicBezTo>
                    <a:lnTo>
                      <a:pt x="18000" y="0"/>
                    </a:lnTo>
                    <a:cubicBezTo>
                      <a:pt x="18955" y="0"/>
                      <a:pt x="19870" y="123"/>
                      <a:pt x="20546" y="341"/>
                    </a:cubicBezTo>
                    <a:cubicBezTo>
                      <a:pt x="21221" y="559"/>
                      <a:pt x="21600" y="855"/>
                      <a:pt x="21600" y="1164"/>
                    </a:cubicBezTo>
                    <a:cubicBezTo>
                      <a:pt x="21600" y="7588"/>
                      <a:pt x="21600" y="14012"/>
                      <a:pt x="21600" y="20436"/>
                    </a:cubicBezTo>
                    <a:cubicBezTo>
                      <a:pt x="21600" y="20745"/>
                      <a:pt x="21221" y="21041"/>
                      <a:pt x="20546" y="21259"/>
                    </a:cubicBezTo>
                    <a:cubicBezTo>
                      <a:pt x="19870" y="21477"/>
                      <a:pt x="18955" y="21600"/>
                      <a:pt x="18000" y="21600"/>
                    </a:cubicBezTo>
                    <a:lnTo>
                      <a:pt x="3600" y="21600"/>
                    </a:lnTo>
                    <a:cubicBezTo>
                      <a:pt x="2645" y="21600"/>
                      <a:pt x="1730" y="21477"/>
                      <a:pt x="1054" y="21259"/>
                    </a:cubicBezTo>
                    <a:cubicBezTo>
                      <a:pt x="379" y="21041"/>
                      <a:pt x="0" y="20745"/>
                      <a:pt x="0" y="20436"/>
                    </a:cubicBezTo>
                    <a:cubicBezTo>
                      <a:pt x="0" y="14012"/>
                      <a:pt x="0" y="7588"/>
                      <a:pt x="0" y="1164"/>
                    </a:cubicBezTo>
                    <a:close/>
                  </a:path>
                </a:pathLst>
              </a:custGeom>
              <a:noFill/>
              <a:ln w="76200" cap="flat">
                <a:solidFill>
                  <a:schemeClr val="accent1">
                    <a:lumOff val="-7647"/>
                  </a:schemeClr>
                </a:solidFill>
                <a:prstDash val="solid"/>
                <a:round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ts val="1500"/>
                  </a:spcBef>
                  <a:defRPr sz="15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6" name="Plan for difficulty…"/>
              <p:cNvSpPr txBox="1"/>
              <p:nvPr/>
            </p:nvSpPr>
            <p:spPr>
              <a:xfrm>
                <a:off x="0" y="49633"/>
                <a:ext cx="2176463" cy="86801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45013" tIns="245013" rIns="245013" bIns="245013" numCol="1" anchor="t">
                <a:sp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ts val="1100"/>
                  </a:spcBef>
                  <a:defRPr sz="2800" b="1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Maintain sterility</a:t>
                </a:r>
                <a:endParaRPr sz="2000" dirty="0">
                  <a:solidFill>
                    <a:srgbClr val="FFFFFF"/>
                  </a:solidFill>
                </a:endParaRPr>
              </a:p>
              <a:p>
                <a:pPr marL="180472" indent="-180472" defTabSz="1244600">
                  <a:lnSpc>
                    <a:spcPct val="90000"/>
                  </a:lnSpc>
                  <a:spcBef>
                    <a:spcPts val="600"/>
                  </a:spcBef>
                  <a:buSzPct val="100000"/>
                  <a:buChar char="•"/>
                  <a:defRPr sz="2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2000" dirty="0">
                  <a:solidFill>
                    <a:srgbClr val="FFFFFF"/>
                  </a:solidFill>
                </a:endParaRPr>
              </a:p>
              <a:p>
                <a:pPr marL="180472" indent="-180472" defTabSz="1244600">
                  <a:lnSpc>
                    <a:spcPct val="90000"/>
                  </a:lnSpc>
                  <a:spcBef>
                    <a:spcPts val="600"/>
                  </a:spcBef>
                  <a:buSzPct val="100000"/>
                  <a:buChar char="•"/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Enter room in </a:t>
                </a:r>
                <a:r>
                  <a:rPr lang="en-GB" dirty="0"/>
                  <a:t>appropriate </a:t>
                </a:r>
                <a:r>
                  <a:rPr dirty="0"/>
                  <a:t>PPE</a:t>
                </a:r>
              </a:p>
              <a:p>
                <a:pPr marL="180472" indent="-180472" defTabSz="1244600">
                  <a:lnSpc>
                    <a:spcPct val="90000"/>
                  </a:lnSpc>
                  <a:spcBef>
                    <a:spcPts val="600"/>
                  </a:spcBef>
                  <a:buSzPct val="100000"/>
                  <a:buChar char="•"/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Prepare patient and tray prior to scrubbing</a:t>
                </a:r>
              </a:p>
              <a:p>
                <a:pPr defTabSz="1244600">
                  <a:lnSpc>
                    <a:spcPct val="90000"/>
                  </a:lnSpc>
                  <a:spcBef>
                    <a:spcPts val="600"/>
                  </a:spcBef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b="1" dirty="0"/>
                  <a:t>NEVER REMOVE MASK IN THE ROOM</a:t>
                </a:r>
              </a:p>
              <a:p>
                <a:pPr marL="180472" indent="-180472" defTabSz="1244600">
                  <a:lnSpc>
                    <a:spcPct val="90000"/>
                  </a:lnSpc>
                  <a:spcBef>
                    <a:spcPts val="600"/>
                  </a:spcBef>
                  <a:buSzPct val="100000"/>
                  <a:buChar char="•"/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Remove soiled gloves &amp; gown as per doffing protocol </a:t>
                </a:r>
                <a:r>
                  <a:rPr lang="en-GB" dirty="0"/>
                  <a:t>at least 2m from patient </a:t>
                </a:r>
                <a:r>
                  <a:rPr dirty="0"/>
                  <a:t>DO NOT remove mask </a:t>
                </a:r>
                <a:r>
                  <a:rPr lang="en-GB" dirty="0"/>
                  <a:t>(</a:t>
                </a:r>
                <a:r>
                  <a:rPr dirty="0"/>
                  <a:t>or visor</a:t>
                </a:r>
                <a:r>
                  <a:rPr lang="en-GB" dirty="0"/>
                  <a:t>)</a:t>
                </a:r>
                <a:endParaRPr dirty="0"/>
              </a:p>
              <a:p>
                <a:pPr marL="180472" indent="-180472" defTabSz="1244600">
                  <a:lnSpc>
                    <a:spcPct val="90000"/>
                  </a:lnSpc>
                  <a:spcBef>
                    <a:spcPts val="600"/>
                  </a:spcBef>
                  <a:buSzPct val="100000"/>
                  <a:buChar char="•"/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Scrub at sink in room and don sterile gloves and gown</a:t>
                </a:r>
              </a:p>
              <a:p>
                <a:pPr marL="180472" indent="-180472" defTabSz="1244600">
                  <a:lnSpc>
                    <a:spcPct val="90000"/>
                  </a:lnSpc>
                  <a:spcBef>
                    <a:spcPts val="600"/>
                  </a:spcBef>
                  <a:buSzPct val="100000"/>
                  <a:buChar char="•"/>
                  <a:defRPr sz="17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rPr dirty="0"/>
                  <a:t>Once procedure completed remove PPE as per doffing protocol</a:t>
                </a:r>
              </a:p>
              <a:p>
                <a:pPr defTabSz="1244600">
                  <a:lnSpc>
                    <a:spcPct val="90000"/>
                  </a:lnSpc>
                  <a:spcBef>
                    <a:spcPts val="600"/>
                  </a:spcBef>
                  <a:defRPr sz="20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 dirty="0"/>
              </a:p>
              <a:p>
                <a:pPr algn="ctr" defTabSz="1244600">
                  <a:lnSpc>
                    <a:spcPct val="90000"/>
                  </a:lnSpc>
                  <a:spcBef>
                    <a:spcPts val="600"/>
                  </a:spcBef>
                  <a:defRPr sz="2000">
                    <a:latin typeface="Calibri"/>
                    <a:ea typeface="Calibri"/>
                    <a:cs typeface="Calibri"/>
                    <a:sym typeface="Calibri"/>
                  </a:defRPr>
                </a:pPr>
                <a:endParaRPr dirty="0"/>
              </a:p>
            </p:txBody>
          </p:sp>
        </p:grpSp>
      </p:grpSp>
      <p:sp>
        <p:nvSpPr>
          <p:cNvPr id="119" name="Rectangle 3"/>
          <p:cNvSpPr txBox="1"/>
          <p:nvPr/>
        </p:nvSpPr>
        <p:spPr>
          <a:xfrm>
            <a:off x="6002794" y="1044215"/>
            <a:ext cx="2313446" cy="8046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1244600">
              <a:lnSpc>
                <a:spcPct val="90000"/>
              </a:lnSpc>
              <a:spcBef>
                <a:spcPts val="1100"/>
              </a:spcBef>
              <a:defRPr sz="2800" b="1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Prepare patient</a:t>
            </a:r>
          </a:p>
          <a:p>
            <a:pPr algn="ctr" defTabSz="1244600">
              <a:lnSpc>
                <a:spcPct val="90000"/>
              </a:lnSpc>
              <a:spcBef>
                <a:spcPts val="1100"/>
              </a:spcBef>
              <a:defRPr sz="1600" b="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defTabSz="1244600">
              <a:lnSpc>
                <a:spcPct val="90000"/>
              </a:lnSpc>
              <a:spcBef>
                <a:spcPts val="1100"/>
              </a:spcBef>
              <a:defRPr sz="17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FBC</a:t>
            </a:r>
            <a:r>
              <a:rPr b="0" dirty="0"/>
              <a:t> within 4 hours- check platelet count</a:t>
            </a:r>
          </a:p>
          <a:p>
            <a:pPr defTabSz="1244600">
              <a:lnSpc>
                <a:spcPct val="90000"/>
              </a:lnSpc>
              <a:spcBef>
                <a:spcPts val="1100"/>
              </a:spcBef>
              <a:defRPr sz="1700" b="1">
                <a:latin typeface="Calibri"/>
                <a:ea typeface="Calibri"/>
                <a:cs typeface="Calibri"/>
                <a:sym typeface="Calibri"/>
              </a:defRPr>
            </a:pPr>
            <a:endParaRPr b="0" dirty="0"/>
          </a:p>
          <a:p>
            <a:pPr defTabSz="1244600">
              <a:lnSpc>
                <a:spcPct val="90000"/>
              </a:lnSpc>
              <a:spcBef>
                <a:spcPts val="700"/>
              </a:spcBef>
              <a:defRPr sz="17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OAA pain relief in </a:t>
            </a:r>
            <a:r>
              <a:rPr dirty="0" err="1"/>
              <a:t>labour</a:t>
            </a:r>
            <a:r>
              <a:rPr dirty="0"/>
              <a:t> </a:t>
            </a:r>
            <a:r>
              <a:rPr b="1" dirty="0"/>
              <a:t>information sheets-</a:t>
            </a:r>
            <a:r>
              <a:rPr i="1" dirty="0"/>
              <a:t>Communication may be difficult in full PPE</a:t>
            </a:r>
          </a:p>
          <a:p>
            <a:pPr defTabSz="1244600">
              <a:lnSpc>
                <a:spcPct val="90000"/>
              </a:lnSpc>
              <a:spcBef>
                <a:spcPts val="700"/>
              </a:spcBef>
              <a:defRPr sz="1700">
                <a:latin typeface="Calibri"/>
                <a:ea typeface="Calibri"/>
                <a:cs typeface="Calibri"/>
                <a:sym typeface="Calibri"/>
              </a:defRPr>
            </a:pPr>
            <a:endParaRPr i="1" dirty="0"/>
          </a:p>
          <a:p>
            <a:pPr defTabSz="1244600">
              <a:lnSpc>
                <a:spcPct val="90000"/>
              </a:lnSpc>
              <a:spcBef>
                <a:spcPts val="1100"/>
              </a:spcBef>
              <a:defRPr sz="1700" b="1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Anaesthetic</a:t>
            </a:r>
            <a:r>
              <a:rPr dirty="0"/>
              <a:t> assessment</a:t>
            </a:r>
          </a:p>
          <a:p>
            <a:pPr defTabSz="1244600">
              <a:lnSpc>
                <a:spcPct val="90000"/>
              </a:lnSpc>
              <a:spcBef>
                <a:spcPts val="1100"/>
              </a:spcBef>
              <a:defRPr sz="1700" b="1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defTabSz="1244600">
              <a:defRPr sz="17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Large bore </a:t>
            </a:r>
            <a:r>
              <a:rPr b="1" dirty="0"/>
              <a:t>IV access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defTabSz="1244600">
              <a:defRPr sz="17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Arial"/>
              <a:ea typeface="Arial"/>
              <a:cs typeface="Arial"/>
              <a:sym typeface="Arial"/>
            </a:endParaRPr>
          </a:p>
          <a:p>
            <a:pPr defTabSz="1244600">
              <a:defRPr sz="17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Prescribe </a:t>
            </a:r>
            <a:r>
              <a:rPr lang="en-GB" dirty="0"/>
              <a:t>omeprazole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defTabSz="1244600">
              <a:defRPr sz="1700">
                <a:latin typeface="Arial"/>
                <a:ea typeface="Arial"/>
                <a:cs typeface="Arial"/>
                <a:sym typeface="Arial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defTabSz="1244600">
              <a:lnSpc>
                <a:spcPct val="90000"/>
              </a:lnSpc>
              <a:spcBef>
                <a:spcPts val="700"/>
              </a:spcBef>
              <a:defRPr sz="1700" b="1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Face mask </a:t>
            </a:r>
            <a:r>
              <a:rPr b="0" dirty="0"/>
              <a:t>for patient and birth partner</a:t>
            </a:r>
          </a:p>
          <a:p>
            <a:pPr defTabSz="1244600">
              <a:lnSpc>
                <a:spcPct val="90000"/>
              </a:lnSpc>
              <a:spcBef>
                <a:spcPts val="700"/>
              </a:spcBef>
              <a:defRPr sz="1700">
                <a:latin typeface="Calibri"/>
                <a:ea typeface="Calibri"/>
                <a:cs typeface="Calibri"/>
                <a:sym typeface="Calibri"/>
              </a:defRPr>
            </a:pPr>
            <a:endParaRPr b="0" dirty="0"/>
          </a:p>
          <a:p>
            <a:pPr defTabSz="1244600">
              <a:lnSpc>
                <a:spcPct val="90000"/>
              </a:lnSpc>
              <a:spcBef>
                <a:spcPts val="700"/>
              </a:spcBef>
              <a:defRPr sz="17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Optimal </a:t>
            </a:r>
            <a:r>
              <a:rPr b="1" dirty="0"/>
              <a:t>position</a:t>
            </a:r>
          </a:p>
          <a:p>
            <a:pPr defTabSz="1244600">
              <a:lnSpc>
                <a:spcPct val="90000"/>
              </a:lnSpc>
              <a:spcBef>
                <a:spcPts val="700"/>
              </a:spcBef>
              <a:defRPr sz="1700">
                <a:latin typeface="Calibri"/>
                <a:ea typeface="Calibri"/>
                <a:cs typeface="Calibri"/>
                <a:sym typeface="Calibri"/>
              </a:defRPr>
            </a:pPr>
            <a:endParaRPr b="1" dirty="0"/>
          </a:p>
          <a:p>
            <a:pPr defTabSz="1244600">
              <a:lnSpc>
                <a:spcPct val="90000"/>
              </a:lnSpc>
              <a:spcBef>
                <a:spcPts val="700"/>
              </a:spcBef>
              <a:defRPr sz="17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Satisfactory </a:t>
            </a:r>
            <a:r>
              <a:rPr b="1" dirty="0"/>
              <a:t>fetal condition- </a:t>
            </a:r>
            <a:r>
              <a:rPr dirty="0"/>
              <a:t>CTG </a:t>
            </a:r>
          </a:p>
          <a:p>
            <a:pPr algn="ctr" defTabSz="1244600">
              <a:lnSpc>
                <a:spcPct val="90000"/>
              </a:lnSpc>
              <a:spcBef>
                <a:spcPts val="700"/>
              </a:spcBef>
              <a:defRPr sz="1800" b="1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FC52CD65-6DBF-4EBB-912E-BC7E775917E0}"/>
              </a:ext>
            </a:extLst>
          </p:cNvPr>
          <p:cNvSpPr txBox="1"/>
          <p:nvPr/>
        </p:nvSpPr>
        <p:spPr>
          <a:xfrm>
            <a:off x="12043010" y="9466342"/>
            <a:ext cx="759824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none" lIns="50800" tIns="50800" rIns="50800" bIns="50800" numCol="1" spcCol="38100" rtlCol="0" anchor="ctr">
            <a:spAutoFit/>
          </a:bodyPr>
          <a:lstStyle>
            <a:defPPr>
              <a:defRPr lang="en-US"/>
            </a:defPPr>
            <a:lvl1pPr algn="l" defTabSz="584200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Helvetica Light"/>
                <a:cs typeface="Helvetica Light"/>
                <a:sym typeface="Helvetica Light"/>
              </a:defRPr>
            </a:lvl1pPr>
            <a:lvl2pPr marL="457200" indent="-228600" algn="l" defTabSz="584200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Helvetica Light"/>
                <a:cs typeface="Helvetica Light"/>
                <a:sym typeface="Helvetica Light"/>
              </a:defRPr>
            </a:lvl2pPr>
            <a:lvl3pPr marL="914400" indent="-457200" algn="l" defTabSz="584200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Helvetica Light"/>
                <a:cs typeface="Helvetica Light"/>
                <a:sym typeface="Helvetica Light"/>
              </a:defRPr>
            </a:lvl3pPr>
            <a:lvl4pPr marL="1371600" indent="-685800" algn="l" defTabSz="584200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Helvetica Light"/>
                <a:cs typeface="Helvetica Light"/>
                <a:sym typeface="Helvetica Light"/>
              </a:defRPr>
            </a:lvl4pPr>
            <a:lvl5pPr marL="1828800" indent="-914400" algn="l" defTabSz="584200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Helvetica Light"/>
                <a:cs typeface="Helvetica Light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Helvetica Light"/>
                <a:cs typeface="Helvetica Light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Helvetica Light"/>
                <a:cs typeface="Helvetica Light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Helvetica Light"/>
                <a:cs typeface="Helvetica Light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Helvetica Light"/>
                <a:cs typeface="Helvetica Light"/>
                <a:sym typeface="Helvetica Light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V4 4.4.20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Custom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Helvetica Light</vt:lpstr>
      <vt:lpstr>Helvetica Neue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Goldsmith</dc:creator>
  <cp:lastModifiedBy>Christopher Whitfield</cp:lastModifiedBy>
  <cp:revision>5</cp:revision>
  <dcterms:modified xsi:type="dcterms:W3CDTF">2020-04-08T20:45:20Z</dcterms:modified>
</cp:coreProperties>
</file>