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Kitchen" initials="TK" lastIdx="1" clrIdx="0">
    <p:extLst>
      <p:ext uri="{19B8F6BF-5375-455C-9EA6-DF929625EA0E}">
        <p15:presenceInfo xmlns:p15="http://schemas.microsoft.com/office/powerpoint/2012/main" userId="779c7b201e38882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72" y="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1A4F-601D-4D24-8206-EA15491830C0}" type="datetimeFigureOut">
              <a:rPr lang="en-GB" smtClean="0"/>
              <a:pPr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6114-767C-48DA-A2E6-A369B463CE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978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1A4F-601D-4D24-8206-EA15491830C0}" type="datetimeFigureOut">
              <a:rPr lang="en-GB" smtClean="0"/>
              <a:pPr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6114-767C-48DA-A2E6-A369B463CE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759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1A4F-601D-4D24-8206-EA15491830C0}" type="datetimeFigureOut">
              <a:rPr lang="en-GB" smtClean="0"/>
              <a:pPr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6114-767C-48DA-A2E6-A369B463CE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53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1A4F-601D-4D24-8206-EA15491830C0}" type="datetimeFigureOut">
              <a:rPr lang="en-GB" smtClean="0"/>
              <a:pPr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6114-767C-48DA-A2E6-A369B463CE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72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1A4F-601D-4D24-8206-EA15491830C0}" type="datetimeFigureOut">
              <a:rPr lang="en-GB" smtClean="0"/>
              <a:pPr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6114-767C-48DA-A2E6-A369B463CE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182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1A4F-601D-4D24-8206-EA15491830C0}" type="datetimeFigureOut">
              <a:rPr lang="en-GB" smtClean="0"/>
              <a:pPr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6114-767C-48DA-A2E6-A369B463CE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44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1A4F-601D-4D24-8206-EA15491830C0}" type="datetimeFigureOut">
              <a:rPr lang="en-GB" smtClean="0"/>
              <a:pPr/>
              <a:t>08/04/2020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6114-767C-48DA-A2E6-A369B463CE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76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1A4F-601D-4D24-8206-EA15491830C0}" type="datetimeFigureOut">
              <a:rPr lang="en-GB" smtClean="0"/>
              <a:pPr/>
              <a:t>08/04/2020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6114-767C-48DA-A2E6-A369B463CE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26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1A4F-601D-4D24-8206-EA15491830C0}" type="datetimeFigureOut">
              <a:rPr lang="en-GB" smtClean="0"/>
              <a:pPr/>
              <a:t>08/04/2020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6114-767C-48DA-A2E6-A369B463CE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35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1A4F-601D-4D24-8206-EA15491830C0}" type="datetimeFigureOut">
              <a:rPr lang="en-GB" smtClean="0"/>
              <a:pPr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6114-767C-48DA-A2E6-A369B463CE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92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1A4F-601D-4D24-8206-EA15491830C0}" type="datetimeFigureOut">
              <a:rPr lang="en-GB" smtClean="0"/>
              <a:pPr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6114-767C-48DA-A2E6-A369B463CE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91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B1A4F-601D-4D24-8206-EA15491830C0}" type="datetimeFigureOut">
              <a:rPr lang="en-GB" smtClean="0"/>
              <a:pPr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66114-767C-48DA-A2E6-A369B463CE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7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1337AC9-E109-4591-89F9-43E050321EC3}"/>
              </a:ext>
            </a:extLst>
          </p:cNvPr>
          <p:cNvSpPr/>
          <p:nvPr/>
        </p:nvSpPr>
        <p:spPr>
          <a:xfrm>
            <a:off x="47299" y="50453"/>
            <a:ext cx="6797314" cy="663517"/>
          </a:xfrm>
          <a:prstGeom prst="round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WHO Pre-theatre Checklist for all Delivery Suite and T2 theatre cases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4340C00-042D-4DE3-9BF1-D82BD69C0667}"/>
              </a:ext>
            </a:extLst>
          </p:cNvPr>
          <p:cNvSpPr/>
          <p:nvPr/>
        </p:nvSpPr>
        <p:spPr>
          <a:xfrm>
            <a:off x="6868705" y="158388"/>
            <a:ext cx="2922995" cy="1463801"/>
          </a:xfrm>
          <a:prstGeom prst="roundRect">
            <a:avLst>
              <a:gd name="adj" fmla="val 96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63" dirty="0">
                <a:solidFill>
                  <a:schemeClr val="tx1"/>
                </a:solidFill>
              </a:rPr>
              <a:t>Patient Addressograph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F79A65D-5615-4348-986D-27BCB48F31EF}"/>
              </a:ext>
            </a:extLst>
          </p:cNvPr>
          <p:cNvSpPr/>
          <p:nvPr/>
        </p:nvSpPr>
        <p:spPr>
          <a:xfrm>
            <a:off x="145504" y="1670776"/>
            <a:ext cx="2880000" cy="1962726"/>
          </a:xfrm>
          <a:prstGeom prst="roundRect">
            <a:avLst>
              <a:gd name="adj" fmla="val 6771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38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4D1474D-4093-4C88-BBF0-1F370A261F8F}"/>
              </a:ext>
            </a:extLst>
          </p:cNvPr>
          <p:cNvSpPr/>
          <p:nvPr/>
        </p:nvSpPr>
        <p:spPr>
          <a:xfrm>
            <a:off x="145504" y="3725141"/>
            <a:ext cx="2865666" cy="2984731"/>
          </a:xfrm>
          <a:prstGeom prst="roundRect">
            <a:avLst>
              <a:gd name="adj" fmla="val 4168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38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3E55235-56B4-42F3-9E90-AC76349EBB3E}"/>
              </a:ext>
            </a:extLst>
          </p:cNvPr>
          <p:cNvSpPr/>
          <p:nvPr/>
        </p:nvSpPr>
        <p:spPr>
          <a:xfrm>
            <a:off x="3141690" y="1060537"/>
            <a:ext cx="3600000" cy="5649335"/>
          </a:xfrm>
          <a:prstGeom prst="roundRect">
            <a:avLst>
              <a:gd name="adj" fmla="val 31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138" b="1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2DF1A96-189B-4FB3-8875-0CFC29062364}"/>
              </a:ext>
            </a:extLst>
          </p:cNvPr>
          <p:cNvSpPr/>
          <p:nvPr/>
        </p:nvSpPr>
        <p:spPr>
          <a:xfrm>
            <a:off x="6868707" y="1968523"/>
            <a:ext cx="2880000" cy="4731089"/>
          </a:xfrm>
          <a:prstGeom prst="roundRect">
            <a:avLst>
              <a:gd name="adj" fmla="val 310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138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71222F-2A64-C14C-B7BE-9984953CC5C4}"/>
              </a:ext>
            </a:extLst>
          </p:cNvPr>
          <p:cNvSpPr txBox="1"/>
          <p:nvPr/>
        </p:nvSpPr>
        <p:spPr>
          <a:xfrm>
            <a:off x="3173530" y="1169168"/>
            <a:ext cx="3627778" cy="5591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63" b="1" dirty="0"/>
              <a:t>ESSENTIAL INFORMATION </a:t>
            </a:r>
            <a:r>
              <a:rPr lang="en-GB" sz="1138" dirty="0"/>
              <a:t>- MDT DISCUSSION</a:t>
            </a:r>
          </a:p>
          <a:p>
            <a:endParaRPr lang="en-GB" sz="894" b="1" dirty="0"/>
          </a:p>
          <a:p>
            <a:r>
              <a:rPr lang="en-GB" sz="1200" b="1" dirty="0"/>
              <a:t>Confirm Obstetric Plan	</a:t>
            </a:r>
            <a:r>
              <a:rPr lang="en-GB" sz="1138" b="1" dirty="0"/>
              <a:t>                </a:t>
            </a:r>
            <a:r>
              <a:rPr lang="en-GB" sz="813" dirty="0"/>
              <a:t> (Tick appropriate)</a:t>
            </a:r>
            <a:endParaRPr lang="en-GB" sz="813" b="1" dirty="0"/>
          </a:p>
          <a:p>
            <a:pPr>
              <a:lnSpc>
                <a:spcPct val="114000"/>
              </a:lnSpc>
              <a:tabLst>
                <a:tab pos="2754313" algn="l"/>
              </a:tabLst>
            </a:pPr>
            <a:r>
              <a:rPr lang="en-GB" sz="1138" dirty="0"/>
              <a:t>Caesarean delivery 	□</a:t>
            </a:r>
          </a:p>
          <a:p>
            <a:pPr>
              <a:lnSpc>
                <a:spcPct val="114000"/>
              </a:lnSpc>
            </a:pPr>
            <a:r>
              <a:rPr lang="en-GB" sz="1138" dirty="0"/>
              <a:t>Instrumental delivery				□</a:t>
            </a:r>
          </a:p>
          <a:p>
            <a:pPr>
              <a:lnSpc>
                <a:spcPct val="114000"/>
              </a:lnSpc>
            </a:pPr>
            <a:r>
              <a:rPr lang="en-GB" sz="1138" dirty="0"/>
              <a:t>Other ______________________________	□</a:t>
            </a:r>
          </a:p>
          <a:p>
            <a:pPr>
              <a:lnSpc>
                <a:spcPct val="114000"/>
              </a:lnSpc>
            </a:pPr>
            <a:r>
              <a:rPr lang="en-GB" sz="1138" b="1" dirty="0"/>
              <a:t>- STATE ANY CONCERNS </a:t>
            </a:r>
            <a:r>
              <a:rPr lang="en-GB" sz="975" dirty="0"/>
              <a:t>(including PPH Risk)</a:t>
            </a:r>
          </a:p>
          <a:p>
            <a:endParaRPr lang="en-GB" sz="1138" b="1" dirty="0"/>
          </a:p>
          <a:p>
            <a:r>
              <a:rPr lang="en-GB" sz="1200" b="1" dirty="0"/>
              <a:t>Confirm Anaesthetic Plan </a:t>
            </a:r>
            <a:r>
              <a:rPr lang="en-GB" sz="1138" b="1" dirty="0"/>
              <a:t>	                </a:t>
            </a:r>
            <a:r>
              <a:rPr lang="en-GB" sz="813" dirty="0"/>
              <a:t>(Tick appropriate)</a:t>
            </a:r>
            <a:endParaRPr lang="en-GB" sz="813" b="1" dirty="0"/>
          </a:p>
          <a:p>
            <a:pPr>
              <a:lnSpc>
                <a:spcPct val="114000"/>
              </a:lnSpc>
              <a:tabLst>
                <a:tab pos="2754313" algn="l"/>
              </a:tabLst>
            </a:pPr>
            <a:r>
              <a:rPr lang="en-GB" sz="1138" b="1" dirty="0">
                <a:solidFill>
                  <a:schemeClr val="accent2"/>
                </a:solidFill>
              </a:rPr>
              <a:t>Epidural top up</a:t>
            </a:r>
            <a:r>
              <a:rPr lang="en-GB" sz="1138" dirty="0"/>
              <a:t>	□</a:t>
            </a:r>
          </a:p>
          <a:p>
            <a:pPr>
              <a:lnSpc>
                <a:spcPct val="114000"/>
              </a:lnSpc>
              <a:tabLst>
                <a:tab pos="2754313" algn="l"/>
              </a:tabLst>
            </a:pPr>
            <a:r>
              <a:rPr lang="en-GB" sz="1138" b="1" dirty="0">
                <a:solidFill>
                  <a:schemeClr val="accent2"/>
                </a:solidFill>
              </a:rPr>
              <a:t>Spinal / CSE</a:t>
            </a:r>
            <a:r>
              <a:rPr lang="en-GB" sz="1138" dirty="0"/>
              <a:t>	□</a:t>
            </a:r>
          </a:p>
          <a:p>
            <a:pPr>
              <a:lnSpc>
                <a:spcPct val="114000"/>
              </a:lnSpc>
              <a:tabLst>
                <a:tab pos="2754313" algn="l"/>
              </a:tabLst>
            </a:pPr>
            <a:r>
              <a:rPr lang="en-GB" sz="1138" b="1" dirty="0">
                <a:solidFill>
                  <a:srgbClr val="FF0000"/>
                </a:solidFill>
              </a:rPr>
              <a:t>GA (or conversion to GA likely)</a:t>
            </a:r>
            <a:r>
              <a:rPr lang="en-GB" sz="1138" dirty="0"/>
              <a:t>	□</a:t>
            </a:r>
          </a:p>
          <a:p>
            <a:pPr>
              <a:lnSpc>
                <a:spcPct val="114000"/>
              </a:lnSpc>
            </a:pPr>
            <a:r>
              <a:rPr lang="en-GB" sz="1138" b="1" dirty="0"/>
              <a:t>- STATE ANY CONCERNS</a:t>
            </a:r>
            <a:r>
              <a:rPr lang="en-GB" sz="975" dirty="0"/>
              <a:t> (include AIRWAY / respiratory status)</a:t>
            </a:r>
          </a:p>
          <a:p>
            <a:endParaRPr lang="en-GB" sz="1138" dirty="0"/>
          </a:p>
          <a:p>
            <a:pPr marL="183158" indent="-183158">
              <a:lnSpc>
                <a:spcPct val="114000"/>
              </a:lnSpc>
            </a:pPr>
            <a:r>
              <a:rPr lang="en-GB" sz="1138" dirty="0"/>
              <a:t>□  Confirm the woman has verbally confirmed her identity, procedure and consent</a:t>
            </a:r>
          </a:p>
          <a:p>
            <a:pPr marL="183158" indent="-183158">
              <a:lnSpc>
                <a:spcPct val="114000"/>
              </a:lnSpc>
            </a:pPr>
            <a:endParaRPr lang="en-GB" sz="650" dirty="0"/>
          </a:p>
          <a:p>
            <a:pPr marL="183158" indent="-183158">
              <a:lnSpc>
                <a:spcPct val="114000"/>
              </a:lnSpc>
            </a:pPr>
            <a:r>
              <a:rPr lang="en-GB" sz="1138" dirty="0"/>
              <a:t>□  Is an ultrasound scan required?</a:t>
            </a:r>
          </a:p>
          <a:p>
            <a:pPr marL="183158" indent="-183158">
              <a:lnSpc>
                <a:spcPct val="114000"/>
              </a:lnSpc>
            </a:pPr>
            <a:endParaRPr lang="en-GB" sz="650" dirty="0"/>
          </a:p>
          <a:p>
            <a:pPr>
              <a:lnSpc>
                <a:spcPct val="114000"/>
              </a:lnSpc>
            </a:pPr>
            <a:r>
              <a:rPr lang="en-GB" sz="1138" dirty="0"/>
              <a:t>□  Any known allergies?</a:t>
            </a:r>
          </a:p>
          <a:p>
            <a:pPr>
              <a:lnSpc>
                <a:spcPct val="114000"/>
              </a:lnSpc>
            </a:pPr>
            <a:endParaRPr lang="en-GB" sz="650" dirty="0"/>
          </a:p>
          <a:p>
            <a:pPr>
              <a:lnSpc>
                <a:spcPct val="114000"/>
              </a:lnSpc>
            </a:pPr>
            <a:r>
              <a:rPr lang="en-GB" sz="1138" dirty="0"/>
              <a:t>□  Anaesthetic machine, equipment &amp; drugs checked?</a:t>
            </a:r>
          </a:p>
          <a:p>
            <a:pPr>
              <a:lnSpc>
                <a:spcPct val="114000"/>
              </a:lnSpc>
            </a:pPr>
            <a:endParaRPr lang="en-GB" sz="650" dirty="0"/>
          </a:p>
          <a:p>
            <a:pPr>
              <a:lnSpc>
                <a:spcPct val="114000"/>
              </a:lnSpc>
            </a:pPr>
            <a:r>
              <a:rPr lang="en-GB" sz="1138" dirty="0"/>
              <a:t>□  </a:t>
            </a:r>
            <a:r>
              <a:rPr lang="en-GB" sz="1138" dirty="0" err="1"/>
              <a:t>Resuscitaire</a:t>
            </a:r>
            <a:r>
              <a:rPr lang="en-GB" sz="1138" dirty="0"/>
              <a:t> checked and ready?</a:t>
            </a:r>
          </a:p>
          <a:p>
            <a:pPr>
              <a:lnSpc>
                <a:spcPct val="114000"/>
              </a:lnSpc>
            </a:pPr>
            <a:endParaRPr lang="en-GB" sz="650" b="1" dirty="0"/>
          </a:p>
          <a:p>
            <a:pPr>
              <a:lnSpc>
                <a:spcPct val="114000"/>
              </a:lnSpc>
            </a:pPr>
            <a:r>
              <a:rPr lang="en-GB" sz="1138" dirty="0"/>
              <a:t>□  Woman suitable for EI or XM blood available?</a:t>
            </a:r>
          </a:p>
          <a:p>
            <a:pPr>
              <a:lnSpc>
                <a:spcPct val="114000"/>
              </a:lnSpc>
            </a:pPr>
            <a:endParaRPr lang="en-GB" sz="650" b="1" dirty="0"/>
          </a:p>
          <a:p>
            <a:pPr>
              <a:lnSpc>
                <a:spcPct val="114000"/>
              </a:lnSpc>
            </a:pPr>
            <a:r>
              <a:rPr lang="en-GB" sz="1138" dirty="0"/>
              <a:t>□  Confirm (RESULT &amp; TIME) most recent Hb &amp; </a:t>
            </a:r>
            <a:r>
              <a:rPr lang="en-GB" sz="1138" dirty="0" err="1"/>
              <a:t>Plt</a:t>
            </a:r>
            <a:r>
              <a:rPr lang="en-GB" sz="1138" dirty="0"/>
              <a:t> count</a:t>
            </a:r>
          </a:p>
          <a:p>
            <a:pPr>
              <a:lnSpc>
                <a:spcPct val="114000"/>
              </a:lnSpc>
            </a:pPr>
            <a:endParaRPr lang="en-GB" sz="650" dirty="0"/>
          </a:p>
          <a:p>
            <a:pPr>
              <a:lnSpc>
                <a:spcPct val="114000"/>
              </a:lnSpc>
            </a:pPr>
            <a:r>
              <a:rPr lang="en-GB" sz="1138" dirty="0"/>
              <a:t>□  Is glycaemic control required?</a:t>
            </a:r>
          </a:p>
          <a:p>
            <a:endParaRPr lang="en-US" sz="1463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09BC0F-7A6D-B04A-8C26-7DD5D3D8C816}"/>
              </a:ext>
            </a:extLst>
          </p:cNvPr>
          <p:cNvSpPr txBox="1"/>
          <p:nvPr/>
        </p:nvSpPr>
        <p:spPr>
          <a:xfrm>
            <a:off x="141775" y="1672588"/>
            <a:ext cx="2841200" cy="1946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63" b="1" dirty="0"/>
              <a:t>URGENCY</a:t>
            </a:r>
          </a:p>
          <a:p>
            <a:endParaRPr lang="en-GB" sz="325" dirty="0"/>
          </a:p>
          <a:p>
            <a:pPr>
              <a:tabLst>
                <a:tab pos="2262188" algn="l"/>
              </a:tabLst>
            </a:pPr>
            <a:r>
              <a:rPr lang="en-GB" sz="1138" b="1" dirty="0"/>
              <a:t>Urgency of procedure                  </a:t>
            </a:r>
            <a:r>
              <a:rPr lang="en-GB" sz="813" dirty="0"/>
              <a:t>(Tick appropriate)</a:t>
            </a:r>
            <a:endParaRPr lang="en-GB" sz="1138" b="1" dirty="0"/>
          </a:p>
          <a:p>
            <a:pPr>
              <a:tabLst>
                <a:tab pos="2262188" algn="l"/>
              </a:tabLst>
            </a:pPr>
            <a:endParaRPr lang="en-GB" sz="163" dirty="0"/>
          </a:p>
          <a:p>
            <a:pPr>
              <a:tabLst>
                <a:tab pos="2262188" algn="l"/>
              </a:tabLst>
            </a:pPr>
            <a:r>
              <a:rPr lang="en-GB" sz="1138" dirty="0"/>
              <a:t>Emergency 	</a:t>
            </a:r>
          </a:p>
          <a:p>
            <a:pPr>
              <a:tabLst>
                <a:tab pos="2262188" algn="l"/>
              </a:tabLst>
            </a:pPr>
            <a:r>
              <a:rPr lang="en-GB" sz="813" i="1" dirty="0"/>
              <a:t>immediate threat to the life of mother or baby</a:t>
            </a:r>
          </a:p>
          <a:p>
            <a:pPr>
              <a:tabLst>
                <a:tab pos="2262188" algn="l"/>
              </a:tabLst>
            </a:pPr>
            <a:r>
              <a:rPr lang="en-GB" sz="1138" dirty="0"/>
              <a:t>Urgent 	□</a:t>
            </a:r>
          </a:p>
          <a:p>
            <a:pPr>
              <a:tabLst>
                <a:tab pos="2262188" algn="l"/>
              </a:tabLst>
            </a:pPr>
            <a:r>
              <a:rPr lang="en-GB" sz="813" i="1" dirty="0"/>
              <a:t>no immediate threat to life of woman or </a:t>
            </a:r>
            <a:r>
              <a:rPr lang="en-GB" sz="813" i="1" dirty="0" err="1"/>
              <a:t>fetus</a:t>
            </a:r>
            <a:endParaRPr lang="en-GB" sz="813" i="1" dirty="0"/>
          </a:p>
          <a:p>
            <a:pPr>
              <a:spcBef>
                <a:spcPts val="488"/>
              </a:spcBef>
              <a:tabLst>
                <a:tab pos="2262188" algn="l"/>
              </a:tabLst>
            </a:pPr>
            <a:r>
              <a:rPr lang="en-GB" sz="1138" dirty="0"/>
              <a:t>Expedited	□</a:t>
            </a:r>
            <a:endParaRPr lang="en-GB" sz="813" dirty="0"/>
          </a:p>
          <a:p>
            <a:pPr>
              <a:spcBef>
                <a:spcPts val="488"/>
              </a:spcBef>
              <a:tabLst>
                <a:tab pos="2262188" algn="l"/>
              </a:tabLst>
            </a:pPr>
            <a:r>
              <a:rPr lang="en-GB" sz="1138" dirty="0"/>
              <a:t>Elective	□</a:t>
            </a:r>
          </a:p>
          <a:p>
            <a:pPr algn="ctr"/>
            <a:endParaRPr lang="en-GB" sz="406" b="1" dirty="0"/>
          </a:p>
          <a:p>
            <a:pPr algn="ctr"/>
            <a:endParaRPr lang="en-GB" sz="406" b="1" dirty="0"/>
          </a:p>
          <a:p>
            <a:pPr algn="ctr"/>
            <a:r>
              <a:rPr lang="en-GB" sz="1138" b="1" dirty="0"/>
              <a:t>Time of decision </a:t>
            </a:r>
            <a:r>
              <a:rPr lang="en-GB" sz="980" dirty="0"/>
              <a:t>for </a:t>
            </a:r>
            <a:r>
              <a:rPr lang="en-GB" sz="975" dirty="0"/>
              <a:t>operative delivery  …… : …...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C18B0B-F23B-8242-951A-4BFE40F86980}"/>
              </a:ext>
            </a:extLst>
          </p:cNvPr>
          <p:cNvSpPr txBox="1"/>
          <p:nvPr/>
        </p:nvSpPr>
        <p:spPr>
          <a:xfrm>
            <a:off x="141775" y="3770280"/>
            <a:ext cx="2918735" cy="2958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63" b="1" dirty="0"/>
              <a:t>STAFFING</a:t>
            </a:r>
          </a:p>
          <a:p>
            <a:r>
              <a:rPr lang="en-GB" sz="1300" b="1" dirty="0"/>
              <a:t>Staff present </a:t>
            </a:r>
            <a:r>
              <a:rPr lang="en-GB" sz="853" b="1" dirty="0"/>
              <a:t>- </a:t>
            </a:r>
            <a:r>
              <a:rPr lang="en-GB" sz="853" dirty="0"/>
              <a:t>or available on phone in isolation room	                              </a:t>
            </a:r>
          </a:p>
          <a:p>
            <a:r>
              <a:rPr lang="en-GB" sz="813" dirty="0"/>
              <a:t>		                                  (Tick when present)</a:t>
            </a:r>
          </a:p>
          <a:p>
            <a:pPr>
              <a:lnSpc>
                <a:spcPct val="114000"/>
              </a:lnSpc>
              <a:tabLst>
                <a:tab pos="2165648" algn="l"/>
              </a:tabLst>
            </a:pPr>
            <a:r>
              <a:rPr lang="en-GB" sz="1138" dirty="0"/>
              <a:t>Obstetrician 1	□</a:t>
            </a:r>
          </a:p>
          <a:p>
            <a:pPr>
              <a:lnSpc>
                <a:spcPct val="114000"/>
              </a:lnSpc>
              <a:tabLst>
                <a:tab pos="2165648" algn="l"/>
              </a:tabLst>
            </a:pPr>
            <a:r>
              <a:rPr lang="en-GB" sz="1138" dirty="0"/>
              <a:t>Obstetrician 2 </a:t>
            </a:r>
            <a:r>
              <a:rPr lang="en-GB" sz="894" i="1" dirty="0"/>
              <a:t>- if required</a:t>
            </a:r>
            <a:r>
              <a:rPr lang="en-GB" sz="1138" dirty="0"/>
              <a:t>	□</a:t>
            </a:r>
          </a:p>
          <a:p>
            <a:pPr>
              <a:lnSpc>
                <a:spcPct val="114000"/>
              </a:lnSpc>
              <a:tabLst>
                <a:tab pos="2165648" algn="l"/>
              </a:tabLst>
            </a:pPr>
            <a:r>
              <a:rPr lang="en-GB" sz="1138" dirty="0"/>
              <a:t>Midwife	□</a:t>
            </a:r>
          </a:p>
          <a:p>
            <a:pPr>
              <a:lnSpc>
                <a:spcPct val="114000"/>
              </a:lnSpc>
              <a:tabLst>
                <a:tab pos="2165648" algn="l"/>
              </a:tabLst>
            </a:pPr>
            <a:r>
              <a:rPr lang="en-GB" sz="1138" dirty="0"/>
              <a:t>Anaesthetist 1	□</a:t>
            </a:r>
          </a:p>
          <a:p>
            <a:pPr>
              <a:lnSpc>
                <a:spcPct val="114000"/>
              </a:lnSpc>
              <a:tabLst>
                <a:tab pos="2165648" algn="l"/>
              </a:tabLst>
            </a:pPr>
            <a:r>
              <a:rPr lang="en-GB" sz="1138" dirty="0"/>
              <a:t>Anaesthetist 2 </a:t>
            </a:r>
            <a:r>
              <a:rPr lang="en-GB" sz="1138" i="1" dirty="0"/>
              <a:t>if GA</a:t>
            </a:r>
            <a:r>
              <a:rPr lang="en-GB" sz="1138" dirty="0"/>
              <a:t>	□</a:t>
            </a:r>
          </a:p>
          <a:p>
            <a:pPr>
              <a:lnSpc>
                <a:spcPct val="114000"/>
              </a:lnSpc>
              <a:tabLst>
                <a:tab pos="2165648" algn="l"/>
              </a:tabLst>
            </a:pPr>
            <a:r>
              <a:rPr lang="en-GB" sz="1138" dirty="0"/>
              <a:t>ODP	□</a:t>
            </a:r>
          </a:p>
          <a:p>
            <a:pPr>
              <a:lnSpc>
                <a:spcPct val="114000"/>
              </a:lnSpc>
              <a:tabLst>
                <a:tab pos="2165648" algn="l"/>
              </a:tabLst>
            </a:pPr>
            <a:r>
              <a:rPr lang="en-GB" sz="1138" dirty="0"/>
              <a:t>Theatre nurse	□</a:t>
            </a:r>
          </a:p>
          <a:p>
            <a:pPr>
              <a:lnSpc>
                <a:spcPct val="114000"/>
              </a:lnSpc>
              <a:tabLst>
                <a:tab pos="2165648" algn="l"/>
              </a:tabLst>
            </a:pPr>
            <a:r>
              <a:rPr lang="en-GB" sz="1138" dirty="0"/>
              <a:t>Theatre MCA	□</a:t>
            </a:r>
          </a:p>
          <a:p>
            <a:pPr>
              <a:lnSpc>
                <a:spcPct val="114000"/>
              </a:lnSpc>
              <a:tabLst>
                <a:tab pos="2165648" algn="l"/>
              </a:tabLst>
            </a:pPr>
            <a:r>
              <a:rPr lang="en-GB" sz="1138" dirty="0"/>
              <a:t>Neonatologist </a:t>
            </a:r>
            <a:r>
              <a:rPr lang="en-GB" sz="894" i="1" dirty="0"/>
              <a:t>- if required     	</a:t>
            </a:r>
            <a:r>
              <a:rPr lang="en-GB" sz="1138" dirty="0"/>
              <a:t>□</a:t>
            </a:r>
          </a:p>
          <a:p>
            <a:pPr>
              <a:lnSpc>
                <a:spcPct val="114000"/>
              </a:lnSpc>
              <a:tabLst>
                <a:tab pos="2165648" algn="l"/>
              </a:tabLst>
            </a:pPr>
            <a:r>
              <a:rPr lang="en-GB" sz="1138" dirty="0"/>
              <a:t>Clean runner	□</a:t>
            </a:r>
          </a:p>
          <a:p>
            <a:pPr>
              <a:lnSpc>
                <a:spcPct val="114000"/>
              </a:lnSpc>
              <a:tabLst>
                <a:tab pos="2165648" algn="l"/>
              </a:tabLst>
            </a:pPr>
            <a:r>
              <a:rPr lang="en-GB" sz="1138" dirty="0"/>
              <a:t>Clean ODP	□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8373DE-37F4-C74B-B05C-EEBA80F88620}"/>
              </a:ext>
            </a:extLst>
          </p:cNvPr>
          <p:cNvSpPr txBox="1"/>
          <p:nvPr/>
        </p:nvSpPr>
        <p:spPr>
          <a:xfrm>
            <a:off x="6868705" y="2004568"/>
            <a:ext cx="2916000" cy="45676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sz="1463" b="1" dirty="0"/>
              <a:t>PPE REQUIREMENTS </a:t>
            </a:r>
          </a:p>
          <a:p>
            <a:pPr algn="ctr"/>
            <a:r>
              <a:rPr lang="en-GB" sz="1463" b="1" dirty="0"/>
              <a:t>FOR ALL STAFF</a:t>
            </a:r>
          </a:p>
          <a:p>
            <a:endParaRPr lang="en-GB" sz="900" dirty="0"/>
          </a:p>
          <a:p>
            <a:r>
              <a:rPr lang="en-GB" sz="1300" b="1" dirty="0"/>
              <a:t>GROUP CHECK - Appropriate Facemask</a:t>
            </a:r>
          </a:p>
          <a:p>
            <a:endParaRPr lang="en-GB" sz="488" b="1" dirty="0"/>
          </a:p>
          <a:p>
            <a:r>
              <a:rPr lang="en-GB" sz="1300" b="1" dirty="0"/>
              <a:t>□  </a:t>
            </a:r>
            <a:r>
              <a:rPr lang="en-GB" sz="1300" b="1" dirty="0">
                <a:solidFill>
                  <a:srgbClr val="FF0000"/>
                </a:solidFill>
              </a:rPr>
              <a:t>FFP3 Mask</a:t>
            </a:r>
          </a:p>
          <a:p>
            <a:pPr marL="188317"/>
            <a:r>
              <a:rPr lang="en-GB" sz="894" b="1" dirty="0">
                <a:solidFill>
                  <a:srgbClr val="FF0000"/>
                </a:solidFill>
              </a:rPr>
              <a:t>ALL COVID-19 positive or suspected cases in T2 Theatre and  ALL planned GA or likely conversion to GA in non-COVID cases in Delivery Suite theatre i.e. Fit-tested FFP3 for all staff in theatre</a:t>
            </a:r>
          </a:p>
          <a:p>
            <a:endParaRPr lang="en-GB" sz="1300" dirty="0"/>
          </a:p>
          <a:p>
            <a:r>
              <a:rPr lang="en-GB" sz="1300" dirty="0"/>
              <a:t>□  </a:t>
            </a:r>
            <a:r>
              <a:rPr lang="en-GB" sz="1300" b="1" dirty="0">
                <a:solidFill>
                  <a:schemeClr val="accent2"/>
                </a:solidFill>
              </a:rPr>
              <a:t>Fluid resistant surgical facemask</a:t>
            </a:r>
          </a:p>
          <a:p>
            <a:pPr marL="188317"/>
            <a:r>
              <a:rPr lang="en-GB" sz="894" b="1" dirty="0">
                <a:solidFill>
                  <a:schemeClr val="accent2"/>
                </a:solidFill>
              </a:rPr>
              <a:t>IF regional anaesthetic &amp; low likelihood of conversion to GA in non-COVID cases in Delivery Suite Theatre for all staff in theatre</a:t>
            </a:r>
          </a:p>
          <a:p>
            <a:endParaRPr lang="en-GB" sz="1100" dirty="0"/>
          </a:p>
          <a:p>
            <a:r>
              <a:rPr lang="en-GB" sz="1300" b="1" dirty="0"/>
              <a:t>GROUP CHECK - Other PPE</a:t>
            </a:r>
            <a:endParaRPr lang="en-GB" sz="1138" dirty="0"/>
          </a:p>
          <a:p>
            <a:endParaRPr lang="en-GB" sz="488" dirty="0"/>
          </a:p>
          <a:p>
            <a:pPr>
              <a:lnSpc>
                <a:spcPct val="114000"/>
              </a:lnSpc>
              <a:tabLst>
                <a:tab pos="2337197" algn="l"/>
              </a:tabLst>
            </a:pPr>
            <a:r>
              <a:rPr lang="en-GB" sz="1138" dirty="0"/>
              <a:t>□  Visor </a:t>
            </a:r>
            <a:r>
              <a:rPr lang="en-GB" sz="975" i="1" dirty="0"/>
              <a:t>– </a:t>
            </a:r>
            <a:r>
              <a:rPr lang="en-GB" sz="894" i="1" dirty="0"/>
              <a:t>name and designation written on it</a:t>
            </a:r>
            <a:endParaRPr lang="en-GB" sz="1138" i="1" dirty="0"/>
          </a:p>
          <a:p>
            <a:pPr>
              <a:lnSpc>
                <a:spcPct val="114000"/>
              </a:lnSpc>
              <a:tabLst>
                <a:tab pos="2337197" algn="l"/>
              </a:tabLst>
            </a:pPr>
            <a:r>
              <a:rPr lang="en-GB" sz="1138" dirty="0"/>
              <a:t>□  Disposable Hat 	</a:t>
            </a:r>
          </a:p>
          <a:p>
            <a:pPr>
              <a:lnSpc>
                <a:spcPct val="114000"/>
              </a:lnSpc>
              <a:tabLst>
                <a:tab pos="2337197" algn="l"/>
              </a:tabLst>
            </a:pPr>
            <a:r>
              <a:rPr lang="en-GB" sz="1138" dirty="0"/>
              <a:t>□  Long sleeve gown* 	</a:t>
            </a:r>
          </a:p>
          <a:p>
            <a:pPr>
              <a:lnSpc>
                <a:spcPct val="114000"/>
              </a:lnSpc>
              <a:tabLst>
                <a:tab pos="2337197" algn="l"/>
              </a:tabLst>
            </a:pPr>
            <a:r>
              <a:rPr lang="en-GB" sz="1138" dirty="0"/>
              <a:t>□  Gloves* </a:t>
            </a:r>
            <a:r>
              <a:rPr lang="en-GB" sz="894" i="1" dirty="0"/>
              <a:t>- consider double glove	</a:t>
            </a:r>
          </a:p>
          <a:p>
            <a:pPr>
              <a:lnSpc>
                <a:spcPct val="114000"/>
              </a:lnSpc>
              <a:tabLst>
                <a:tab pos="2337197" algn="l"/>
              </a:tabLst>
            </a:pPr>
            <a:r>
              <a:rPr lang="en-GB" sz="1138" dirty="0"/>
              <a:t>□  Overshoes </a:t>
            </a:r>
            <a:r>
              <a:rPr lang="en-GB" sz="894" i="1" dirty="0"/>
              <a:t>- only staff at risk of fluid splash	</a:t>
            </a:r>
            <a:endParaRPr lang="en-GB" sz="975" i="1" dirty="0"/>
          </a:p>
          <a:p>
            <a:pPr>
              <a:lnSpc>
                <a:spcPct val="110000"/>
              </a:lnSpc>
            </a:pPr>
            <a:endParaRPr lang="en-GB" sz="1138" dirty="0"/>
          </a:p>
          <a:p>
            <a:pPr>
              <a:lnSpc>
                <a:spcPct val="110000"/>
              </a:lnSpc>
            </a:pPr>
            <a:r>
              <a:rPr lang="en-GB" sz="975" i="1" dirty="0"/>
              <a:t>*level of sterility as determined by role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BEEA6C-7FC3-C54C-8EE5-92AB0D4DA93B}"/>
              </a:ext>
            </a:extLst>
          </p:cNvPr>
          <p:cNvSpPr txBox="1"/>
          <p:nvPr/>
        </p:nvSpPr>
        <p:spPr>
          <a:xfrm>
            <a:off x="273206" y="496893"/>
            <a:ext cx="6094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This checklist replaces the SIGN-IN box on the WHO Surgical Checklist. </a:t>
            </a:r>
          </a:p>
          <a:p>
            <a:pPr algn="ctr"/>
            <a:r>
              <a:rPr lang="en-US" sz="1100" i="1" dirty="0"/>
              <a:t>Other WHO Surgical Checklist boxes should still be completed.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05A44A-5447-044C-9040-4DB3BEF09E7D}"/>
              </a:ext>
            </a:extLst>
          </p:cNvPr>
          <p:cNvSpPr/>
          <p:nvPr/>
        </p:nvSpPr>
        <p:spPr>
          <a:xfrm>
            <a:off x="6071453" y="710301"/>
            <a:ext cx="6575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975" i="1" dirty="0"/>
              <a:t>v5.4.4.20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016CD97-6B70-4205-B9E2-34011DE1E7A3}"/>
              </a:ext>
            </a:extLst>
          </p:cNvPr>
          <p:cNvSpPr/>
          <p:nvPr/>
        </p:nvSpPr>
        <p:spPr>
          <a:xfrm>
            <a:off x="145504" y="1060537"/>
            <a:ext cx="2880000" cy="504245"/>
          </a:xfrm>
          <a:prstGeom prst="roundRect">
            <a:avLst>
              <a:gd name="adj" fmla="val 6771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2262188" algn="l"/>
              </a:tabLst>
            </a:pPr>
            <a:r>
              <a:rPr lang="en-GB" sz="1200"/>
              <a:t>(Tick appropriate)</a:t>
            </a:r>
            <a:endParaRPr lang="en-GB" sz="20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E4676A-C299-443B-88A0-3D0F3DE5C982}"/>
              </a:ext>
            </a:extLst>
          </p:cNvPr>
          <p:cNvSpPr txBox="1"/>
          <p:nvPr/>
        </p:nvSpPr>
        <p:spPr>
          <a:xfrm>
            <a:off x="114300" y="1212556"/>
            <a:ext cx="2865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COVID-19 positive or suspected?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CDF454B-3B3C-4C8D-804F-C0699A44B6A3}"/>
              </a:ext>
            </a:extLst>
          </p:cNvPr>
          <p:cNvSpPr/>
          <p:nvPr/>
        </p:nvSpPr>
        <p:spPr>
          <a:xfrm>
            <a:off x="2166450" y="1089997"/>
            <a:ext cx="939681" cy="2169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262188" algn="l"/>
              </a:tabLst>
            </a:pPr>
            <a:r>
              <a:rPr lang="en-GB" sz="810" dirty="0"/>
              <a:t>(Tick appropriate)</a:t>
            </a:r>
            <a:endParaRPr lang="en-GB" sz="81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46020F3-42F1-4A61-9E83-CCEAD9CCF55B}"/>
              </a:ext>
            </a:extLst>
          </p:cNvPr>
          <p:cNvSpPr/>
          <p:nvPr/>
        </p:nvSpPr>
        <p:spPr>
          <a:xfrm>
            <a:off x="2474226" y="1151773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□</a:t>
            </a:r>
          </a:p>
        </p:txBody>
      </p:sp>
    </p:spTree>
    <p:extLst>
      <p:ext uri="{BB962C8B-B14F-4D97-AF65-F5344CB8AC3E}">
        <p14:creationId xmlns:p14="http://schemas.microsoft.com/office/powerpoint/2010/main" val="4211336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440</Words>
  <Application>Microsoft Office PowerPoint</Application>
  <PresentationFormat>A4 Paper (210x297 mm)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Goldsmith</dc:creator>
  <cp:lastModifiedBy>Christopher Whitfield</cp:lastModifiedBy>
  <cp:revision>56</cp:revision>
  <cp:lastPrinted>2020-04-01T08:50:31Z</cp:lastPrinted>
  <dcterms:created xsi:type="dcterms:W3CDTF">2020-03-25T16:04:17Z</dcterms:created>
  <dcterms:modified xsi:type="dcterms:W3CDTF">2020-04-08T20:45:57Z</dcterms:modified>
</cp:coreProperties>
</file>